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70" autoAdjust="0"/>
  </p:normalViewPr>
  <p:slideViewPr>
    <p:cSldViewPr snapToGrid="0">
      <p:cViewPr varScale="1">
        <p:scale>
          <a:sx n="64" d="100"/>
          <a:sy n="64" d="100"/>
        </p:scale>
        <p:origin x="66"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9E14A3-9C02-4356-B212-D21347D0C05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9049E75-C27A-4AFC-8236-29D78C2F15AA}">
      <dgm:prSet custT="1"/>
      <dgm:spPr/>
      <dgm:t>
        <a:bodyPr/>
        <a:lstStyle/>
        <a:p>
          <a:r>
            <a:rPr lang="pl-PL" sz="1400" dirty="0"/>
            <a:t>Jaką rolę pełnią media w kreowaniu opinii społecznej?</a:t>
          </a:r>
          <a:endParaRPr lang="en-US" sz="1400" dirty="0"/>
        </a:p>
      </dgm:t>
    </dgm:pt>
    <dgm:pt modelId="{9803E22C-187D-49C1-9517-07BCF3CA61CF}" type="parTrans" cxnId="{347AEED2-1AE0-46C7-9EF1-DE1B5BAA589F}">
      <dgm:prSet/>
      <dgm:spPr/>
      <dgm:t>
        <a:bodyPr/>
        <a:lstStyle/>
        <a:p>
          <a:endParaRPr lang="en-US"/>
        </a:p>
      </dgm:t>
    </dgm:pt>
    <dgm:pt modelId="{4C751FA1-54E3-4581-A161-80401D39F732}" type="sibTrans" cxnId="{347AEED2-1AE0-46C7-9EF1-DE1B5BAA589F}">
      <dgm:prSet/>
      <dgm:spPr/>
      <dgm:t>
        <a:bodyPr/>
        <a:lstStyle/>
        <a:p>
          <a:endParaRPr lang="en-US"/>
        </a:p>
      </dgm:t>
    </dgm:pt>
    <dgm:pt modelId="{0553B025-B017-4D8F-97C7-28060FD69EFA}">
      <dgm:prSet custT="1"/>
      <dgm:spPr/>
      <dgm:t>
        <a:bodyPr/>
        <a:lstStyle/>
        <a:p>
          <a:r>
            <a:rPr lang="pl-PL" sz="1000" dirty="0"/>
            <a:t>Czy i jak bardzo różni się obraz Kuby w polskiej prasie w warunkach dominacji ideologii komunistycznej i w czasach pluralizmu politycznego po 1989 roku?</a:t>
          </a:r>
          <a:endParaRPr lang="en-US" sz="1000" dirty="0"/>
        </a:p>
      </dgm:t>
    </dgm:pt>
    <dgm:pt modelId="{CE14F777-1DA4-4740-90DE-9E6BA956FEC4}" type="parTrans" cxnId="{27EDD9E0-1405-413F-9A65-2BA0E1A62F40}">
      <dgm:prSet/>
      <dgm:spPr/>
      <dgm:t>
        <a:bodyPr/>
        <a:lstStyle/>
        <a:p>
          <a:endParaRPr lang="en-US"/>
        </a:p>
      </dgm:t>
    </dgm:pt>
    <dgm:pt modelId="{31F091CB-0FCF-4B9C-930D-EDB21B03B5ED}" type="sibTrans" cxnId="{27EDD9E0-1405-413F-9A65-2BA0E1A62F40}">
      <dgm:prSet/>
      <dgm:spPr/>
      <dgm:t>
        <a:bodyPr/>
        <a:lstStyle/>
        <a:p>
          <a:endParaRPr lang="en-US"/>
        </a:p>
      </dgm:t>
    </dgm:pt>
    <dgm:pt modelId="{9A618E93-21BD-4B59-A6ED-EA1B8D9A9785}">
      <dgm:prSet custT="1"/>
      <dgm:spPr/>
      <dgm:t>
        <a:bodyPr/>
        <a:lstStyle/>
        <a:p>
          <a:r>
            <a:rPr lang="pl-PL" sz="900" dirty="0"/>
            <a:t>W jaki sposób, w ramach światopoglądowego monolitu prasy w PRL, różniły się opisy Kuby i jej rewolucji w zależności od tematyki i linii politycznej danego czasopisma?</a:t>
          </a:r>
          <a:endParaRPr lang="en-US" sz="900" dirty="0"/>
        </a:p>
      </dgm:t>
    </dgm:pt>
    <dgm:pt modelId="{189A9468-84A5-46F0-927E-A36892C7E8EE}" type="parTrans" cxnId="{DB18208C-E23A-40C0-AFD4-52A21BEEA7AF}">
      <dgm:prSet/>
      <dgm:spPr/>
      <dgm:t>
        <a:bodyPr/>
        <a:lstStyle/>
        <a:p>
          <a:endParaRPr lang="en-US"/>
        </a:p>
      </dgm:t>
    </dgm:pt>
    <dgm:pt modelId="{C354CBED-3D60-4B60-B9C5-1F96C5F1931F}" type="sibTrans" cxnId="{DB18208C-E23A-40C0-AFD4-52A21BEEA7AF}">
      <dgm:prSet/>
      <dgm:spPr/>
      <dgm:t>
        <a:bodyPr/>
        <a:lstStyle/>
        <a:p>
          <a:endParaRPr lang="en-US"/>
        </a:p>
      </dgm:t>
    </dgm:pt>
    <dgm:pt modelId="{A02F2FAE-CDCB-4A0A-9EAF-33256406F5CB}">
      <dgm:prSet custT="1"/>
      <dgm:spPr/>
      <dgm:t>
        <a:bodyPr/>
        <a:lstStyle/>
        <a:p>
          <a:r>
            <a:rPr lang="pl-PL" sz="1050" dirty="0"/>
            <a:t>Jaki punkt widzenia na sprawy kubańskie prezentowała prasa katolicka w PRL i czy był on znacząco odmienny od pozostałych tytułów?</a:t>
          </a:r>
          <a:endParaRPr lang="en-US" sz="1050" dirty="0"/>
        </a:p>
      </dgm:t>
    </dgm:pt>
    <dgm:pt modelId="{27E37BAC-E9FF-4467-8C00-9B7D776A6461}" type="parTrans" cxnId="{A0A0C3B7-3620-4D24-A081-45718DD3163E}">
      <dgm:prSet/>
      <dgm:spPr/>
      <dgm:t>
        <a:bodyPr/>
        <a:lstStyle/>
        <a:p>
          <a:endParaRPr lang="en-US"/>
        </a:p>
      </dgm:t>
    </dgm:pt>
    <dgm:pt modelId="{D29C2079-1747-4140-B8BD-6945E32E0FEB}" type="sibTrans" cxnId="{A0A0C3B7-3620-4D24-A081-45718DD3163E}">
      <dgm:prSet/>
      <dgm:spPr/>
      <dgm:t>
        <a:bodyPr/>
        <a:lstStyle/>
        <a:p>
          <a:endParaRPr lang="en-US"/>
        </a:p>
      </dgm:t>
    </dgm:pt>
    <dgm:pt modelId="{0462560E-CF9E-4D59-BCC2-8075C0243B5B}">
      <dgm:prSet custT="1"/>
      <dgm:spPr/>
      <dgm:t>
        <a:bodyPr/>
        <a:lstStyle/>
        <a:p>
          <a:r>
            <a:rPr lang="pl-PL" sz="1050" dirty="0"/>
            <a:t>Jaki wpływ ma opinia społeczna na treści publikowane w mediach?</a:t>
          </a:r>
          <a:endParaRPr lang="en-US" sz="1050" dirty="0"/>
        </a:p>
      </dgm:t>
    </dgm:pt>
    <dgm:pt modelId="{7F3954DB-7B71-4118-8938-F47D9B94EC1B}" type="parTrans" cxnId="{BEED466F-6580-4492-B679-0C46335ED1BE}">
      <dgm:prSet/>
      <dgm:spPr/>
      <dgm:t>
        <a:bodyPr/>
        <a:lstStyle/>
        <a:p>
          <a:endParaRPr lang="en-US"/>
        </a:p>
      </dgm:t>
    </dgm:pt>
    <dgm:pt modelId="{53CE0993-FF2E-428B-8628-0707A04C32D2}" type="sibTrans" cxnId="{BEED466F-6580-4492-B679-0C46335ED1BE}">
      <dgm:prSet/>
      <dgm:spPr/>
      <dgm:t>
        <a:bodyPr/>
        <a:lstStyle/>
        <a:p>
          <a:endParaRPr lang="en-US"/>
        </a:p>
      </dgm:t>
    </dgm:pt>
    <dgm:pt modelId="{6938ED1F-F946-4A11-BD60-364AD6DC7CD6}">
      <dgm:prSet custT="1"/>
      <dgm:spPr/>
      <dgm:t>
        <a:bodyPr/>
        <a:lstStyle/>
        <a:p>
          <a:r>
            <a:rPr lang="pl-PL" sz="1050" dirty="0"/>
            <a:t>Czy cenzura jest w stanie w sposób całkowity odebrać dziennikarzowi możliwość zaprezentowania swoich poglądów?</a:t>
          </a:r>
          <a:endParaRPr lang="en-US" sz="1050" dirty="0"/>
        </a:p>
      </dgm:t>
    </dgm:pt>
    <dgm:pt modelId="{7AB58E2B-0105-4BCD-ADA7-9EE3A8C23641}" type="parTrans" cxnId="{E25FE561-7152-425D-A1C8-EE3E2350D441}">
      <dgm:prSet/>
      <dgm:spPr/>
      <dgm:t>
        <a:bodyPr/>
        <a:lstStyle/>
        <a:p>
          <a:endParaRPr lang="en-US"/>
        </a:p>
      </dgm:t>
    </dgm:pt>
    <dgm:pt modelId="{25AB8B4F-C3DC-46D8-AC17-D6D4AF5803E5}" type="sibTrans" cxnId="{E25FE561-7152-425D-A1C8-EE3E2350D441}">
      <dgm:prSet/>
      <dgm:spPr/>
      <dgm:t>
        <a:bodyPr/>
        <a:lstStyle/>
        <a:p>
          <a:endParaRPr lang="en-US"/>
        </a:p>
      </dgm:t>
    </dgm:pt>
    <dgm:pt modelId="{6E97DFA8-F22D-4221-8DE0-DF2BD1597C20}">
      <dgm:prSet/>
      <dgm:spPr/>
      <dgm:t>
        <a:bodyPr/>
        <a:lstStyle/>
        <a:p>
          <a:r>
            <a:rPr lang="pl-PL" dirty="0"/>
            <a:t>Jak sytuacja polityczna w Polsce wpłynęła na postrzeganie Kuby i jej rewolucji przez polskich dziennikarzy?</a:t>
          </a:r>
          <a:endParaRPr lang="en-US" dirty="0"/>
        </a:p>
      </dgm:t>
    </dgm:pt>
    <dgm:pt modelId="{98EF06C3-B1AD-43F6-B751-E3089DB0554B}" type="parTrans" cxnId="{D062E243-6402-402E-BF3A-7F798A132E69}">
      <dgm:prSet/>
      <dgm:spPr/>
      <dgm:t>
        <a:bodyPr/>
        <a:lstStyle/>
        <a:p>
          <a:endParaRPr lang="en-US"/>
        </a:p>
      </dgm:t>
    </dgm:pt>
    <dgm:pt modelId="{6E90DF5D-62AC-475C-B730-C1DF0010D59B}" type="sibTrans" cxnId="{D062E243-6402-402E-BF3A-7F798A132E69}">
      <dgm:prSet/>
      <dgm:spPr/>
      <dgm:t>
        <a:bodyPr/>
        <a:lstStyle/>
        <a:p>
          <a:endParaRPr lang="en-US"/>
        </a:p>
      </dgm:t>
    </dgm:pt>
    <dgm:pt modelId="{4480C6CF-E6F2-425E-8D73-B032B02BEBC2}" type="pres">
      <dgm:prSet presAssocID="{E89E14A3-9C02-4356-B212-D21347D0C056}" presName="hierChild1" presStyleCnt="0">
        <dgm:presLayoutVars>
          <dgm:chPref val="1"/>
          <dgm:dir/>
          <dgm:animOne val="branch"/>
          <dgm:animLvl val="lvl"/>
          <dgm:resizeHandles/>
        </dgm:presLayoutVars>
      </dgm:prSet>
      <dgm:spPr/>
    </dgm:pt>
    <dgm:pt modelId="{B4DFBF3B-8F3A-41E1-A390-90348E724BCD}" type="pres">
      <dgm:prSet presAssocID="{89049E75-C27A-4AFC-8236-29D78C2F15AA}" presName="hierRoot1" presStyleCnt="0"/>
      <dgm:spPr/>
    </dgm:pt>
    <dgm:pt modelId="{53323CC4-89D4-4A6D-BC40-3704E08C30A9}" type="pres">
      <dgm:prSet presAssocID="{89049E75-C27A-4AFC-8236-29D78C2F15AA}" presName="composite" presStyleCnt="0"/>
      <dgm:spPr/>
    </dgm:pt>
    <dgm:pt modelId="{F5E0A0AB-F631-41AB-BF82-466D507D61CD}" type="pres">
      <dgm:prSet presAssocID="{89049E75-C27A-4AFC-8236-29D78C2F15AA}" presName="background" presStyleLbl="node0" presStyleIdx="0" presStyleCnt="7"/>
      <dgm:spPr/>
    </dgm:pt>
    <dgm:pt modelId="{9D548DB8-3271-4DBE-B585-C832762CA6C8}" type="pres">
      <dgm:prSet presAssocID="{89049E75-C27A-4AFC-8236-29D78C2F15AA}" presName="text" presStyleLbl="fgAcc0" presStyleIdx="0" presStyleCnt="7" custScaleX="178809" custScaleY="147730" custLinFactY="-100000" custLinFactNeighborX="-5533" custLinFactNeighborY="-186707">
        <dgm:presLayoutVars>
          <dgm:chPref val="3"/>
        </dgm:presLayoutVars>
      </dgm:prSet>
      <dgm:spPr/>
    </dgm:pt>
    <dgm:pt modelId="{7C942E8D-A1F7-496E-91D6-CE2234DD5F95}" type="pres">
      <dgm:prSet presAssocID="{89049E75-C27A-4AFC-8236-29D78C2F15AA}" presName="hierChild2" presStyleCnt="0"/>
      <dgm:spPr/>
    </dgm:pt>
    <dgm:pt modelId="{19DB5708-EE36-446C-A06C-AF53BE6D456D}" type="pres">
      <dgm:prSet presAssocID="{0553B025-B017-4D8F-97C7-28060FD69EFA}" presName="hierRoot1" presStyleCnt="0"/>
      <dgm:spPr/>
    </dgm:pt>
    <dgm:pt modelId="{D05E9B53-C5DD-422E-A0A4-69934AAC394C}" type="pres">
      <dgm:prSet presAssocID="{0553B025-B017-4D8F-97C7-28060FD69EFA}" presName="composite" presStyleCnt="0"/>
      <dgm:spPr/>
    </dgm:pt>
    <dgm:pt modelId="{7A360F53-526F-45C5-AA99-2F69385A3362}" type="pres">
      <dgm:prSet presAssocID="{0553B025-B017-4D8F-97C7-28060FD69EFA}" presName="background" presStyleLbl="node0" presStyleIdx="1" presStyleCnt="7"/>
      <dgm:spPr/>
    </dgm:pt>
    <dgm:pt modelId="{37224890-8D62-47E1-A311-AF2899B82EC2}" type="pres">
      <dgm:prSet presAssocID="{0553B025-B017-4D8F-97C7-28060FD69EFA}" presName="text" presStyleLbl="fgAcc0" presStyleIdx="1" presStyleCnt="7" custScaleX="177298" custScaleY="190823" custLinFactX="-91392" custLinFactNeighborX="-100000" custLinFactNeighborY="-55771">
        <dgm:presLayoutVars>
          <dgm:chPref val="3"/>
        </dgm:presLayoutVars>
      </dgm:prSet>
      <dgm:spPr/>
    </dgm:pt>
    <dgm:pt modelId="{17F7C135-6B7B-480A-BAB9-18838E0C7E13}" type="pres">
      <dgm:prSet presAssocID="{0553B025-B017-4D8F-97C7-28060FD69EFA}" presName="hierChild2" presStyleCnt="0"/>
      <dgm:spPr/>
    </dgm:pt>
    <dgm:pt modelId="{CB49D6CA-2418-450E-8091-BB961E4C1CF5}" type="pres">
      <dgm:prSet presAssocID="{9A618E93-21BD-4B59-A6ED-EA1B8D9A9785}" presName="hierRoot1" presStyleCnt="0"/>
      <dgm:spPr/>
    </dgm:pt>
    <dgm:pt modelId="{3FF1E6F8-C4C9-4637-8E3B-64181B94F411}" type="pres">
      <dgm:prSet presAssocID="{9A618E93-21BD-4B59-A6ED-EA1B8D9A9785}" presName="composite" presStyleCnt="0"/>
      <dgm:spPr/>
    </dgm:pt>
    <dgm:pt modelId="{DDE3FB1A-154A-4720-9403-AA289093FD1F}" type="pres">
      <dgm:prSet presAssocID="{9A618E93-21BD-4B59-A6ED-EA1B8D9A9785}" presName="background" presStyleLbl="node0" presStyleIdx="2" presStyleCnt="7"/>
      <dgm:spPr/>
    </dgm:pt>
    <dgm:pt modelId="{3A6528A2-A891-408A-B224-74E9AAE4E2AC}" type="pres">
      <dgm:prSet presAssocID="{9A618E93-21BD-4B59-A6ED-EA1B8D9A9785}" presName="text" presStyleLbl="fgAcc0" presStyleIdx="2" presStyleCnt="7" custScaleX="198484" custScaleY="133739" custLinFactX="-196983" custLinFactY="100000" custLinFactNeighborX="-200000" custLinFactNeighborY="100502">
        <dgm:presLayoutVars>
          <dgm:chPref val="3"/>
        </dgm:presLayoutVars>
      </dgm:prSet>
      <dgm:spPr/>
    </dgm:pt>
    <dgm:pt modelId="{7204F159-0327-44E2-8C88-8272BD8B8D87}" type="pres">
      <dgm:prSet presAssocID="{9A618E93-21BD-4B59-A6ED-EA1B8D9A9785}" presName="hierChild2" presStyleCnt="0"/>
      <dgm:spPr/>
    </dgm:pt>
    <dgm:pt modelId="{C8CAC259-739A-443A-9B0E-ADA1DE96EF9B}" type="pres">
      <dgm:prSet presAssocID="{A02F2FAE-CDCB-4A0A-9EAF-33256406F5CB}" presName="hierRoot1" presStyleCnt="0"/>
      <dgm:spPr/>
    </dgm:pt>
    <dgm:pt modelId="{202DC871-F97B-4771-8261-33E3BB51B3E6}" type="pres">
      <dgm:prSet presAssocID="{A02F2FAE-CDCB-4A0A-9EAF-33256406F5CB}" presName="composite" presStyleCnt="0"/>
      <dgm:spPr/>
    </dgm:pt>
    <dgm:pt modelId="{044E9CA5-6650-4778-ADCF-E9B049AD3DE5}" type="pres">
      <dgm:prSet presAssocID="{A02F2FAE-CDCB-4A0A-9EAF-33256406F5CB}" presName="background" presStyleLbl="node0" presStyleIdx="3" presStyleCnt="7"/>
      <dgm:spPr/>
    </dgm:pt>
    <dgm:pt modelId="{98BB74E4-EB84-4ED7-8162-8AF02F3FE30C}" type="pres">
      <dgm:prSet presAssocID="{A02F2FAE-CDCB-4A0A-9EAF-33256406F5CB}" presName="text" presStyleLbl="fgAcc0" presStyleIdx="3" presStyleCnt="7" custScaleX="211555" custScaleY="140181" custLinFactX="-300000" custLinFactY="200000" custLinFactNeighborX="-315688" custLinFactNeighborY="225901">
        <dgm:presLayoutVars>
          <dgm:chPref val="3"/>
        </dgm:presLayoutVars>
      </dgm:prSet>
      <dgm:spPr/>
    </dgm:pt>
    <dgm:pt modelId="{9274B114-EDC8-4CC9-8AD1-E107685E55F3}" type="pres">
      <dgm:prSet presAssocID="{A02F2FAE-CDCB-4A0A-9EAF-33256406F5CB}" presName="hierChild2" presStyleCnt="0"/>
      <dgm:spPr/>
    </dgm:pt>
    <dgm:pt modelId="{F87F848E-2E14-4C8B-AC02-4CD455FC5E89}" type="pres">
      <dgm:prSet presAssocID="{0462560E-CF9E-4D59-BCC2-8075C0243B5B}" presName="hierRoot1" presStyleCnt="0"/>
      <dgm:spPr/>
    </dgm:pt>
    <dgm:pt modelId="{A53FEDDB-F816-44B9-9313-0FF553F5D879}" type="pres">
      <dgm:prSet presAssocID="{0462560E-CF9E-4D59-BCC2-8075C0243B5B}" presName="composite" presStyleCnt="0"/>
      <dgm:spPr/>
    </dgm:pt>
    <dgm:pt modelId="{04851798-128A-4412-B3E9-DFD86952339A}" type="pres">
      <dgm:prSet presAssocID="{0462560E-CF9E-4D59-BCC2-8075C0243B5B}" presName="background" presStyleLbl="node0" presStyleIdx="4" presStyleCnt="7"/>
      <dgm:spPr/>
    </dgm:pt>
    <dgm:pt modelId="{42C4889F-85E9-41D8-A34A-5AA63040322D}" type="pres">
      <dgm:prSet presAssocID="{0462560E-CF9E-4D59-BCC2-8075C0243B5B}" presName="text" presStyleLbl="fgAcc0" presStyleIdx="4" presStyleCnt="7" custScaleX="119810" custScaleY="153480" custLinFactX="100000" custLinFactY="-124544" custLinFactNeighborX="182996" custLinFactNeighborY="-200000">
        <dgm:presLayoutVars>
          <dgm:chPref val="3"/>
        </dgm:presLayoutVars>
      </dgm:prSet>
      <dgm:spPr/>
    </dgm:pt>
    <dgm:pt modelId="{2D6E2C33-53A2-4F8F-954B-B8EAF9B58299}" type="pres">
      <dgm:prSet presAssocID="{0462560E-CF9E-4D59-BCC2-8075C0243B5B}" presName="hierChild2" presStyleCnt="0"/>
      <dgm:spPr/>
    </dgm:pt>
    <dgm:pt modelId="{251ABA13-AA48-4B4C-A922-3C44A46AC9D9}" type="pres">
      <dgm:prSet presAssocID="{6938ED1F-F946-4A11-BD60-364AD6DC7CD6}" presName="hierRoot1" presStyleCnt="0"/>
      <dgm:spPr/>
    </dgm:pt>
    <dgm:pt modelId="{19F4D736-EE09-4FE5-AFA7-283E2B6C1F3F}" type="pres">
      <dgm:prSet presAssocID="{6938ED1F-F946-4A11-BD60-364AD6DC7CD6}" presName="composite" presStyleCnt="0"/>
      <dgm:spPr/>
    </dgm:pt>
    <dgm:pt modelId="{F9AADC58-27C6-43A9-B8EC-3887613ED46D}" type="pres">
      <dgm:prSet presAssocID="{6938ED1F-F946-4A11-BD60-364AD6DC7CD6}" presName="background" presStyleLbl="node0" presStyleIdx="5" presStyleCnt="7"/>
      <dgm:spPr/>
    </dgm:pt>
    <dgm:pt modelId="{0A60D4A7-D61D-49C2-9997-F11882AA9B92}" type="pres">
      <dgm:prSet presAssocID="{6938ED1F-F946-4A11-BD60-364AD6DC7CD6}" presName="text" presStyleLbl="fgAcc0" presStyleIdx="5" presStyleCnt="7" custFlipVert="0" custScaleX="147613" custScaleY="182154" custLinFactX="29564" custLinFactNeighborX="100000" custLinFactNeighborY="-51962">
        <dgm:presLayoutVars>
          <dgm:chPref val="3"/>
        </dgm:presLayoutVars>
      </dgm:prSet>
      <dgm:spPr/>
    </dgm:pt>
    <dgm:pt modelId="{64689637-962D-4215-BB70-01AF456EB321}" type="pres">
      <dgm:prSet presAssocID="{6938ED1F-F946-4A11-BD60-364AD6DC7CD6}" presName="hierChild2" presStyleCnt="0"/>
      <dgm:spPr/>
    </dgm:pt>
    <dgm:pt modelId="{5659CE8A-DB8E-441F-997C-BFC07159D0A5}" type="pres">
      <dgm:prSet presAssocID="{6E97DFA8-F22D-4221-8DE0-DF2BD1597C20}" presName="hierRoot1" presStyleCnt="0"/>
      <dgm:spPr/>
    </dgm:pt>
    <dgm:pt modelId="{AE535EC3-8300-4EB0-B7E3-6348760A07C0}" type="pres">
      <dgm:prSet presAssocID="{6E97DFA8-F22D-4221-8DE0-DF2BD1597C20}" presName="composite" presStyleCnt="0"/>
      <dgm:spPr/>
    </dgm:pt>
    <dgm:pt modelId="{48AB2919-002C-40AD-8A25-A5D8DE40FF1E}" type="pres">
      <dgm:prSet presAssocID="{6E97DFA8-F22D-4221-8DE0-DF2BD1597C20}" presName="background" presStyleLbl="node0" presStyleIdx="6" presStyleCnt="7"/>
      <dgm:spPr/>
    </dgm:pt>
    <dgm:pt modelId="{D77DC663-B73E-4D0B-B592-EEFC83087DAB}" type="pres">
      <dgm:prSet presAssocID="{6E97DFA8-F22D-4221-8DE0-DF2BD1597C20}" presName="text" presStyleLbl="fgAcc0" presStyleIdx="6" presStyleCnt="7" custScaleX="170291" custScaleY="169574" custLinFactY="109981" custLinFactNeighborX="-30959" custLinFactNeighborY="200000">
        <dgm:presLayoutVars>
          <dgm:chPref val="3"/>
        </dgm:presLayoutVars>
      </dgm:prSet>
      <dgm:spPr/>
    </dgm:pt>
    <dgm:pt modelId="{2E9BF546-2081-4906-82B1-5B1209FE7290}" type="pres">
      <dgm:prSet presAssocID="{6E97DFA8-F22D-4221-8DE0-DF2BD1597C20}" presName="hierChild2" presStyleCnt="0"/>
      <dgm:spPr/>
    </dgm:pt>
  </dgm:ptLst>
  <dgm:cxnLst>
    <dgm:cxn modelId="{4F75AE10-6F5F-49C6-906F-34304882C690}" type="presOf" srcId="{6E97DFA8-F22D-4221-8DE0-DF2BD1597C20}" destId="{D77DC663-B73E-4D0B-B592-EEFC83087DAB}" srcOrd="0" destOrd="0" presId="urn:microsoft.com/office/officeart/2005/8/layout/hierarchy1"/>
    <dgm:cxn modelId="{50BC641A-C56A-4D81-A5B2-7F99CB055136}" type="presOf" srcId="{E89E14A3-9C02-4356-B212-D21347D0C056}" destId="{4480C6CF-E6F2-425E-8D73-B032B02BEBC2}" srcOrd="0" destOrd="0" presId="urn:microsoft.com/office/officeart/2005/8/layout/hierarchy1"/>
    <dgm:cxn modelId="{E25FE561-7152-425D-A1C8-EE3E2350D441}" srcId="{E89E14A3-9C02-4356-B212-D21347D0C056}" destId="{6938ED1F-F946-4A11-BD60-364AD6DC7CD6}" srcOrd="5" destOrd="0" parTransId="{7AB58E2B-0105-4BCD-ADA7-9EE3A8C23641}" sibTransId="{25AB8B4F-C3DC-46D8-AC17-D6D4AF5803E5}"/>
    <dgm:cxn modelId="{D062E243-6402-402E-BF3A-7F798A132E69}" srcId="{E89E14A3-9C02-4356-B212-D21347D0C056}" destId="{6E97DFA8-F22D-4221-8DE0-DF2BD1597C20}" srcOrd="6" destOrd="0" parTransId="{98EF06C3-B1AD-43F6-B751-E3089DB0554B}" sibTransId="{6E90DF5D-62AC-475C-B730-C1DF0010D59B}"/>
    <dgm:cxn modelId="{BEED466F-6580-4492-B679-0C46335ED1BE}" srcId="{E89E14A3-9C02-4356-B212-D21347D0C056}" destId="{0462560E-CF9E-4D59-BCC2-8075C0243B5B}" srcOrd="4" destOrd="0" parTransId="{7F3954DB-7B71-4118-8938-F47D9B94EC1B}" sibTransId="{53CE0993-FF2E-428B-8628-0707A04C32D2}"/>
    <dgm:cxn modelId="{DB18208C-E23A-40C0-AFD4-52A21BEEA7AF}" srcId="{E89E14A3-9C02-4356-B212-D21347D0C056}" destId="{9A618E93-21BD-4B59-A6ED-EA1B8D9A9785}" srcOrd="2" destOrd="0" parTransId="{189A9468-84A5-46F0-927E-A36892C7E8EE}" sibTransId="{C354CBED-3D60-4B60-B9C5-1F96C5F1931F}"/>
    <dgm:cxn modelId="{D01BAA95-A50D-443B-A5EC-5A1A5D842897}" type="presOf" srcId="{6938ED1F-F946-4A11-BD60-364AD6DC7CD6}" destId="{0A60D4A7-D61D-49C2-9997-F11882AA9B92}" srcOrd="0" destOrd="0" presId="urn:microsoft.com/office/officeart/2005/8/layout/hierarchy1"/>
    <dgm:cxn modelId="{A0A0C3B7-3620-4D24-A081-45718DD3163E}" srcId="{E89E14A3-9C02-4356-B212-D21347D0C056}" destId="{A02F2FAE-CDCB-4A0A-9EAF-33256406F5CB}" srcOrd="3" destOrd="0" parTransId="{27E37BAC-E9FF-4467-8C00-9B7D776A6461}" sibTransId="{D29C2079-1747-4140-B8BD-6945E32E0FEB}"/>
    <dgm:cxn modelId="{6866FFC0-ABDF-44B4-BC25-05E1A14C3CCB}" type="presOf" srcId="{0553B025-B017-4D8F-97C7-28060FD69EFA}" destId="{37224890-8D62-47E1-A311-AF2899B82EC2}" srcOrd="0" destOrd="0" presId="urn:microsoft.com/office/officeart/2005/8/layout/hierarchy1"/>
    <dgm:cxn modelId="{347AEED2-1AE0-46C7-9EF1-DE1B5BAA589F}" srcId="{E89E14A3-9C02-4356-B212-D21347D0C056}" destId="{89049E75-C27A-4AFC-8236-29D78C2F15AA}" srcOrd="0" destOrd="0" parTransId="{9803E22C-187D-49C1-9517-07BCF3CA61CF}" sibTransId="{4C751FA1-54E3-4581-A161-80401D39F732}"/>
    <dgm:cxn modelId="{1A137ADD-FC55-46D2-8D51-9BE19A826C5A}" type="presOf" srcId="{0462560E-CF9E-4D59-BCC2-8075C0243B5B}" destId="{42C4889F-85E9-41D8-A34A-5AA63040322D}" srcOrd="0" destOrd="0" presId="urn:microsoft.com/office/officeart/2005/8/layout/hierarchy1"/>
    <dgm:cxn modelId="{27EDD9E0-1405-413F-9A65-2BA0E1A62F40}" srcId="{E89E14A3-9C02-4356-B212-D21347D0C056}" destId="{0553B025-B017-4D8F-97C7-28060FD69EFA}" srcOrd="1" destOrd="0" parTransId="{CE14F777-1DA4-4740-90DE-9E6BA956FEC4}" sibTransId="{31F091CB-0FCF-4B9C-930D-EDB21B03B5ED}"/>
    <dgm:cxn modelId="{A2C417E7-9902-42B6-8265-3FE4FBE1F1DA}" type="presOf" srcId="{9A618E93-21BD-4B59-A6ED-EA1B8D9A9785}" destId="{3A6528A2-A891-408A-B224-74E9AAE4E2AC}" srcOrd="0" destOrd="0" presId="urn:microsoft.com/office/officeart/2005/8/layout/hierarchy1"/>
    <dgm:cxn modelId="{4CCB47F8-3C23-498F-83A1-7479F952ADFA}" type="presOf" srcId="{89049E75-C27A-4AFC-8236-29D78C2F15AA}" destId="{9D548DB8-3271-4DBE-B585-C832762CA6C8}" srcOrd="0" destOrd="0" presId="urn:microsoft.com/office/officeart/2005/8/layout/hierarchy1"/>
    <dgm:cxn modelId="{2ADF48F8-0BB6-4480-A0CD-FA7FB103F1E3}" type="presOf" srcId="{A02F2FAE-CDCB-4A0A-9EAF-33256406F5CB}" destId="{98BB74E4-EB84-4ED7-8162-8AF02F3FE30C}" srcOrd="0" destOrd="0" presId="urn:microsoft.com/office/officeart/2005/8/layout/hierarchy1"/>
    <dgm:cxn modelId="{A995EC45-7A61-4D6F-BFA0-72D5B1F6ECC3}" type="presParOf" srcId="{4480C6CF-E6F2-425E-8D73-B032B02BEBC2}" destId="{B4DFBF3B-8F3A-41E1-A390-90348E724BCD}" srcOrd="0" destOrd="0" presId="urn:microsoft.com/office/officeart/2005/8/layout/hierarchy1"/>
    <dgm:cxn modelId="{5BDC673E-74DE-402B-A543-DBD8C237FB85}" type="presParOf" srcId="{B4DFBF3B-8F3A-41E1-A390-90348E724BCD}" destId="{53323CC4-89D4-4A6D-BC40-3704E08C30A9}" srcOrd="0" destOrd="0" presId="urn:microsoft.com/office/officeart/2005/8/layout/hierarchy1"/>
    <dgm:cxn modelId="{1DF906F7-387D-4050-B688-CB00D952AB6D}" type="presParOf" srcId="{53323CC4-89D4-4A6D-BC40-3704E08C30A9}" destId="{F5E0A0AB-F631-41AB-BF82-466D507D61CD}" srcOrd="0" destOrd="0" presId="urn:microsoft.com/office/officeart/2005/8/layout/hierarchy1"/>
    <dgm:cxn modelId="{C55F6A8E-4273-4FBC-B2FA-7917BAE7D0C8}" type="presParOf" srcId="{53323CC4-89D4-4A6D-BC40-3704E08C30A9}" destId="{9D548DB8-3271-4DBE-B585-C832762CA6C8}" srcOrd="1" destOrd="0" presId="urn:microsoft.com/office/officeart/2005/8/layout/hierarchy1"/>
    <dgm:cxn modelId="{D9049EBE-17CD-4EAE-A640-14F5E2CEF69E}" type="presParOf" srcId="{B4DFBF3B-8F3A-41E1-A390-90348E724BCD}" destId="{7C942E8D-A1F7-496E-91D6-CE2234DD5F95}" srcOrd="1" destOrd="0" presId="urn:microsoft.com/office/officeart/2005/8/layout/hierarchy1"/>
    <dgm:cxn modelId="{F8D1A4BF-FEFC-45E5-87D5-637E50465B10}" type="presParOf" srcId="{4480C6CF-E6F2-425E-8D73-B032B02BEBC2}" destId="{19DB5708-EE36-446C-A06C-AF53BE6D456D}" srcOrd="1" destOrd="0" presId="urn:microsoft.com/office/officeart/2005/8/layout/hierarchy1"/>
    <dgm:cxn modelId="{6B7341AD-666D-4917-866D-D08FA9BEF40E}" type="presParOf" srcId="{19DB5708-EE36-446C-A06C-AF53BE6D456D}" destId="{D05E9B53-C5DD-422E-A0A4-69934AAC394C}" srcOrd="0" destOrd="0" presId="urn:microsoft.com/office/officeart/2005/8/layout/hierarchy1"/>
    <dgm:cxn modelId="{DD68CC73-B092-4265-9078-FF986ECEC475}" type="presParOf" srcId="{D05E9B53-C5DD-422E-A0A4-69934AAC394C}" destId="{7A360F53-526F-45C5-AA99-2F69385A3362}" srcOrd="0" destOrd="0" presId="urn:microsoft.com/office/officeart/2005/8/layout/hierarchy1"/>
    <dgm:cxn modelId="{F8E40046-76A8-45A2-BA72-82A4C7F5BE9A}" type="presParOf" srcId="{D05E9B53-C5DD-422E-A0A4-69934AAC394C}" destId="{37224890-8D62-47E1-A311-AF2899B82EC2}" srcOrd="1" destOrd="0" presId="urn:microsoft.com/office/officeart/2005/8/layout/hierarchy1"/>
    <dgm:cxn modelId="{0A1D69DB-5A48-4EB6-BEDB-3731625DBE5F}" type="presParOf" srcId="{19DB5708-EE36-446C-A06C-AF53BE6D456D}" destId="{17F7C135-6B7B-480A-BAB9-18838E0C7E13}" srcOrd="1" destOrd="0" presId="urn:microsoft.com/office/officeart/2005/8/layout/hierarchy1"/>
    <dgm:cxn modelId="{236CC03B-1298-4A76-8761-E21913CC52E7}" type="presParOf" srcId="{4480C6CF-E6F2-425E-8D73-B032B02BEBC2}" destId="{CB49D6CA-2418-450E-8091-BB961E4C1CF5}" srcOrd="2" destOrd="0" presId="urn:microsoft.com/office/officeart/2005/8/layout/hierarchy1"/>
    <dgm:cxn modelId="{70F49549-C533-471C-82AB-25354A381545}" type="presParOf" srcId="{CB49D6CA-2418-450E-8091-BB961E4C1CF5}" destId="{3FF1E6F8-C4C9-4637-8E3B-64181B94F411}" srcOrd="0" destOrd="0" presId="urn:microsoft.com/office/officeart/2005/8/layout/hierarchy1"/>
    <dgm:cxn modelId="{F7D55DF7-11A0-4970-A370-7AE61C2D8A78}" type="presParOf" srcId="{3FF1E6F8-C4C9-4637-8E3B-64181B94F411}" destId="{DDE3FB1A-154A-4720-9403-AA289093FD1F}" srcOrd="0" destOrd="0" presId="urn:microsoft.com/office/officeart/2005/8/layout/hierarchy1"/>
    <dgm:cxn modelId="{F8B8022A-3181-420A-B25A-1ECD720D35F5}" type="presParOf" srcId="{3FF1E6F8-C4C9-4637-8E3B-64181B94F411}" destId="{3A6528A2-A891-408A-B224-74E9AAE4E2AC}" srcOrd="1" destOrd="0" presId="urn:microsoft.com/office/officeart/2005/8/layout/hierarchy1"/>
    <dgm:cxn modelId="{21DD09B6-7B68-47F4-8556-81F1BF1112B4}" type="presParOf" srcId="{CB49D6CA-2418-450E-8091-BB961E4C1CF5}" destId="{7204F159-0327-44E2-8C88-8272BD8B8D87}" srcOrd="1" destOrd="0" presId="urn:microsoft.com/office/officeart/2005/8/layout/hierarchy1"/>
    <dgm:cxn modelId="{08BDC376-55E8-4192-8F6F-4A59C70EAF75}" type="presParOf" srcId="{4480C6CF-E6F2-425E-8D73-B032B02BEBC2}" destId="{C8CAC259-739A-443A-9B0E-ADA1DE96EF9B}" srcOrd="3" destOrd="0" presId="urn:microsoft.com/office/officeart/2005/8/layout/hierarchy1"/>
    <dgm:cxn modelId="{C75579DD-35DB-43B5-A6EE-EFA1932AFBFA}" type="presParOf" srcId="{C8CAC259-739A-443A-9B0E-ADA1DE96EF9B}" destId="{202DC871-F97B-4771-8261-33E3BB51B3E6}" srcOrd="0" destOrd="0" presId="urn:microsoft.com/office/officeart/2005/8/layout/hierarchy1"/>
    <dgm:cxn modelId="{DDCA12E9-073A-4AAF-8E9B-3C5ABA5EA662}" type="presParOf" srcId="{202DC871-F97B-4771-8261-33E3BB51B3E6}" destId="{044E9CA5-6650-4778-ADCF-E9B049AD3DE5}" srcOrd="0" destOrd="0" presId="urn:microsoft.com/office/officeart/2005/8/layout/hierarchy1"/>
    <dgm:cxn modelId="{4C3BE4D6-0225-46A0-8E74-A46FBC1519A0}" type="presParOf" srcId="{202DC871-F97B-4771-8261-33E3BB51B3E6}" destId="{98BB74E4-EB84-4ED7-8162-8AF02F3FE30C}" srcOrd="1" destOrd="0" presId="urn:microsoft.com/office/officeart/2005/8/layout/hierarchy1"/>
    <dgm:cxn modelId="{4924780E-0C27-4B45-819C-9FB432751069}" type="presParOf" srcId="{C8CAC259-739A-443A-9B0E-ADA1DE96EF9B}" destId="{9274B114-EDC8-4CC9-8AD1-E107685E55F3}" srcOrd="1" destOrd="0" presId="urn:microsoft.com/office/officeart/2005/8/layout/hierarchy1"/>
    <dgm:cxn modelId="{B34B0140-0280-4E52-837A-34B3B83E996E}" type="presParOf" srcId="{4480C6CF-E6F2-425E-8D73-B032B02BEBC2}" destId="{F87F848E-2E14-4C8B-AC02-4CD455FC5E89}" srcOrd="4" destOrd="0" presId="urn:microsoft.com/office/officeart/2005/8/layout/hierarchy1"/>
    <dgm:cxn modelId="{0B5AF858-47B6-4095-AD14-18A8D41089B0}" type="presParOf" srcId="{F87F848E-2E14-4C8B-AC02-4CD455FC5E89}" destId="{A53FEDDB-F816-44B9-9313-0FF553F5D879}" srcOrd="0" destOrd="0" presId="urn:microsoft.com/office/officeart/2005/8/layout/hierarchy1"/>
    <dgm:cxn modelId="{DFD008C1-004C-4D2E-84CF-35ECC8043E08}" type="presParOf" srcId="{A53FEDDB-F816-44B9-9313-0FF553F5D879}" destId="{04851798-128A-4412-B3E9-DFD86952339A}" srcOrd="0" destOrd="0" presId="urn:microsoft.com/office/officeart/2005/8/layout/hierarchy1"/>
    <dgm:cxn modelId="{95299D00-6BF8-485A-95F0-4BD151F59CAF}" type="presParOf" srcId="{A53FEDDB-F816-44B9-9313-0FF553F5D879}" destId="{42C4889F-85E9-41D8-A34A-5AA63040322D}" srcOrd="1" destOrd="0" presId="urn:microsoft.com/office/officeart/2005/8/layout/hierarchy1"/>
    <dgm:cxn modelId="{C67DCAA6-FA6C-49D5-94A0-A75D9AE4729D}" type="presParOf" srcId="{F87F848E-2E14-4C8B-AC02-4CD455FC5E89}" destId="{2D6E2C33-53A2-4F8F-954B-B8EAF9B58299}" srcOrd="1" destOrd="0" presId="urn:microsoft.com/office/officeart/2005/8/layout/hierarchy1"/>
    <dgm:cxn modelId="{18B99EA0-16C5-480E-AD06-AFAFEC15F1BB}" type="presParOf" srcId="{4480C6CF-E6F2-425E-8D73-B032B02BEBC2}" destId="{251ABA13-AA48-4B4C-A922-3C44A46AC9D9}" srcOrd="5" destOrd="0" presId="urn:microsoft.com/office/officeart/2005/8/layout/hierarchy1"/>
    <dgm:cxn modelId="{9ECE8543-3429-4300-8BFD-A3C405E301A8}" type="presParOf" srcId="{251ABA13-AA48-4B4C-A922-3C44A46AC9D9}" destId="{19F4D736-EE09-4FE5-AFA7-283E2B6C1F3F}" srcOrd="0" destOrd="0" presId="urn:microsoft.com/office/officeart/2005/8/layout/hierarchy1"/>
    <dgm:cxn modelId="{43622125-9152-461A-9634-7AC351902C4B}" type="presParOf" srcId="{19F4D736-EE09-4FE5-AFA7-283E2B6C1F3F}" destId="{F9AADC58-27C6-43A9-B8EC-3887613ED46D}" srcOrd="0" destOrd="0" presId="urn:microsoft.com/office/officeart/2005/8/layout/hierarchy1"/>
    <dgm:cxn modelId="{24773430-055B-4CAF-BD63-6E8C8FF7833E}" type="presParOf" srcId="{19F4D736-EE09-4FE5-AFA7-283E2B6C1F3F}" destId="{0A60D4A7-D61D-49C2-9997-F11882AA9B92}" srcOrd="1" destOrd="0" presId="urn:microsoft.com/office/officeart/2005/8/layout/hierarchy1"/>
    <dgm:cxn modelId="{CA5F3BC5-4726-4558-9E28-740A1ED8225C}" type="presParOf" srcId="{251ABA13-AA48-4B4C-A922-3C44A46AC9D9}" destId="{64689637-962D-4215-BB70-01AF456EB321}" srcOrd="1" destOrd="0" presId="urn:microsoft.com/office/officeart/2005/8/layout/hierarchy1"/>
    <dgm:cxn modelId="{D4B0D71C-4CE6-4BF2-9FDE-AEDE163A7B1E}" type="presParOf" srcId="{4480C6CF-E6F2-425E-8D73-B032B02BEBC2}" destId="{5659CE8A-DB8E-441F-997C-BFC07159D0A5}" srcOrd="6" destOrd="0" presId="urn:microsoft.com/office/officeart/2005/8/layout/hierarchy1"/>
    <dgm:cxn modelId="{3A459C34-69B5-470E-9D2B-89B4BF44798D}" type="presParOf" srcId="{5659CE8A-DB8E-441F-997C-BFC07159D0A5}" destId="{AE535EC3-8300-4EB0-B7E3-6348760A07C0}" srcOrd="0" destOrd="0" presId="urn:microsoft.com/office/officeart/2005/8/layout/hierarchy1"/>
    <dgm:cxn modelId="{8A599A51-9372-479D-95AF-3F34FFE03880}" type="presParOf" srcId="{AE535EC3-8300-4EB0-B7E3-6348760A07C0}" destId="{48AB2919-002C-40AD-8A25-A5D8DE40FF1E}" srcOrd="0" destOrd="0" presId="urn:microsoft.com/office/officeart/2005/8/layout/hierarchy1"/>
    <dgm:cxn modelId="{888A01AB-A845-47C5-9AED-C2463EF9D7C0}" type="presParOf" srcId="{AE535EC3-8300-4EB0-B7E3-6348760A07C0}" destId="{D77DC663-B73E-4D0B-B592-EEFC83087DAB}" srcOrd="1" destOrd="0" presId="urn:microsoft.com/office/officeart/2005/8/layout/hierarchy1"/>
    <dgm:cxn modelId="{3DE2BFFD-5ED1-4E89-B429-D30B6C215493}" type="presParOf" srcId="{5659CE8A-DB8E-441F-997C-BFC07159D0A5}" destId="{2E9BF546-2081-4906-82B1-5B1209FE729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471E9A-E40D-493B-B481-E7709E12EEE1}"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114475DA-1984-49EF-9C8A-B904EE21E811}">
      <dgm:prSet/>
      <dgm:spPr/>
      <dgm:t>
        <a:bodyPr/>
        <a:lstStyle/>
        <a:p>
          <a:r>
            <a:rPr lang="pl-PL"/>
            <a:t>Całokształt przeprowadzonych w rezultacie badań, odnoszących się do tematyki Kuby i rewolucji kubańskiej w prasie polskie w latach 1959-2016, doprowadził autora rozprawy doktorskiej do sformułowania ostatecznych wniosków końcowych:</a:t>
          </a:r>
          <a:endParaRPr lang="en-US"/>
        </a:p>
      </dgm:t>
    </dgm:pt>
    <dgm:pt modelId="{5310745B-80CB-4F54-8486-D69F1E840C51}" type="parTrans" cxnId="{52570BBA-C901-4CD7-A1A7-4C0BF7DF8F2D}">
      <dgm:prSet/>
      <dgm:spPr/>
      <dgm:t>
        <a:bodyPr/>
        <a:lstStyle/>
        <a:p>
          <a:endParaRPr lang="en-US"/>
        </a:p>
      </dgm:t>
    </dgm:pt>
    <dgm:pt modelId="{83F8904A-4C9B-46B7-ABE4-1F08BB299CA7}" type="sibTrans" cxnId="{52570BBA-C901-4CD7-A1A7-4C0BF7DF8F2D}">
      <dgm:prSet/>
      <dgm:spPr/>
      <dgm:t>
        <a:bodyPr/>
        <a:lstStyle/>
        <a:p>
          <a:endParaRPr lang="en-US"/>
        </a:p>
      </dgm:t>
    </dgm:pt>
    <dgm:pt modelId="{3A756C49-0E6E-43DA-9D3C-8360324F7820}">
      <dgm:prSet/>
      <dgm:spPr/>
      <dgm:t>
        <a:bodyPr/>
        <a:lstStyle/>
        <a:p>
          <a:r>
            <a:rPr lang="pl-PL"/>
            <a:t>Temat Kuby oraz rewolucji kubańskiej częściej poruszany był w prasie Polski Ludowej niż III RP</a:t>
          </a:r>
          <a:endParaRPr lang="en-US"/>
        </a:p>
      </dgm:t>
    </dgm:pt>
    <dgm:pt modelId="{96211D7E-279B-4477-92D7-CBE207E130AF}" type="parTrans" cxnId="{1ADEE6A1-2F20-4406-AD8C-F88220055199}">
      <dgm:prSet/>
      <dgm:spPr/>
      <dgm:t>
        <a:bodyPr/>
        <a:lstStyle/>
        <a:p>
          <a:endParaRPr lang="en-US"/>
        </a:p>
      </dgm:t>
    </dgm:pt>
    <dgm:pt modelId="{1F2FADAC-E534-4A1E-A337-B1AB3B4C3E5B}" type="sibTrans" cxnId="{1ADEE6A1-2F20-4406-AD8C-F88220055199}">
      <dgm:prSet/>
      <dgm:spPr/>
      <dgm:t>
        <a:bodyPr/>
        <a:lstStyle/>
        <a:p>
          <a:endParaRPr lang="en-US"/>
        </a:p>
      </dgm:t>
    </dgm:pt>
    <dgm:pt modelId="{935C9CE2-0460-4DBB-B661-F920AB895A3E}">
      <dgm:prSet/>
      <dgm:spPr/>
      <dgm:t>
        <a:bodyPr/>
        <a:lstStyle/>
        <a:p>
          <a:r>
            <a:rPr lang="pl-PL"/>
            <a:t>W PRL Kuba oraz i jej rząd przedstawiane były w większości (choć nie zawsze) w pozytywnym świetle, jako państwo, które pomimo przeciwności losu jest w stanie stanowić o sobie w sposób uważany przez siebie za słuszny i zapewnić swoim obywatelom względnie stabilny poziom życia </a:t>
          </a:r>
          <a:endParaRPr lang="en-US"/>
        </a:p>
      </dgm:t>
    </dgm:pt>
    <dgm:pt modelId="{E3F48F5B-A3CA-44A8-8317-3143CA3840E6}" type="parTrans" cxnId="{F3B9BF49-FEA8-4138-BB0A-6AB7C54E5ECD}">
      <dgm:prSet/>
      <dgm:spPr/>
      <dgm:t>
        <a:bodyPr/>
        <a:lstStyle/>
        <a:p>
          <a:endParaRPr lang="en-US"/>
        </a:p>
      </dgm:t>
    </dgm:pt>
    <dgm:pt modelId="{0F36758E-B3BD-4C39-B647-A9847302BF32}" type="sibTrans" cxnId="{F3B9BF49-FEA8-4138-BB0A-6AB7C54E5ECD}">
      <dgm:prSet/>
      <dgm:spPr/>
      <dgm:t>
        <a:bodyPr/>
        <a:lstStyle/>
        <a:p>
          <a:endParaRPr lang="en-US"/>
        </a:p>
      </dgm:t>
    </dgm:pt>
    <dgm:pt modelId="{D53569C5-3955-45C8-9553-AAF59FF041B0}">
      <dgm:prSet/>
      <dgm:spPr/>
      <dgm:t>
        <a:bodyPr/>
        <a:lstStyle/>
        <a:p>
          <a:r>
            <a:rPr lang="pl-PL"/>
            <a:t>Przekaz PRL-owskiej prasy na temat Kuby nie był jednorodny, pisano o niej z różną częstotliwością i kładąc nacisk na różne kwestie, w zależności od grupy docelowej danego czasopisma oraz okresu w jakim dany artykuł się ukazał.</a:t>
          </a:r>
          <a:endParaRPr lang="en-US"/>
        </a:p>
      </dgm:t>
    </dgm:pt>
    <dgm:pt modelId="{ABBE3CC2-415B-4862-BBDE-A117B738C1F5}" type="parTrans" cxnId="{E575662B-394E-4C19-B4D0-8DBFFF066AB0}">
      <dgm:prSet/>
      <dgm:spPr/>
      <dgm:t>
        <a:bodyPr/>
        <a:lstStyle/>
        <a:p>
          <a:endParaRPr lang="en-US"/>
        </a:p>
      </dgm:t>
    </dgm:pt>
    <dgm:pt modelId="{2C6E522A-C3F2-4172-B179-8BF2065AA62A}" type="sibTrans" cxnId="{E575662B-394E-4C19-B4D0-8DBFFF066AB0}">
      <dgm:prSet/>
      <dgm:spPr/>
      <dgm:t>
        <a:bodyPr/>
        <a:lstStyle/>
        <a:p>
          <a:endParaRPr lang="en-US"/>
        </a:p>
      </dgm:t>
    </dgm:pt>
    <dgm:pt modelId="{634B76A8-855C-4DF3-B39C-6617B81783EB}">
      <dgm:prSet/>
      <dgm:spPr/>
      <dgm:t>
        <a:bodyPr/>
        <a:lstStyle/>
        <a:p>
          <a:r>
            <a:rPr lang="pl-PL"/>
            <a:t>W prasie III RP przeważają opinie krytycznie oraz negatywne, co wynika ze zniesienia cenzury i zalegalizowanie działania mediów niezależnych, co doprowadziło do zaistnienia pluralizmu politycznego na rynku medialnym</a:t>
          </a:r>
          <a:endParaRPr lang="en-US"/>
        </a:p>
      </dgm:t>
    </dgm:pt>
    <dgm:pt modelId="{804D59CE-9C5F-4E52-9D23-8F28C8A8054C}" type="parTrans" cxnId="{D1A7FA87-C087-459E-A309-C2939D3CDC11}">
      <dgm:prSet/>
      <dgm:spPr/>
      <dgm:t>
        <a:bodyPr/>
        <a:lstStyle/>
        <a:p>
          <a:endParaRPr lang="en-US"/>
        </a:p>
      </dgm:t>
    </dgm:pt>
    <dgm:pt modelId="{19F234CE-A80C-43D9-B978-7A929DEECEA2}" type="sibTrans" cxnId="{D1A7FA87-C087-459E-A309-C2939D3CDC11}">
      <dgm:prSet/>
      <dgm:spPr/>
      <dgm:t>
        <a:bodyPr/>
        <a:lstStyle/>
        <a:p>
          <a:endParaRPr lang="en-US"/>
        </a:p>
      </dgm:t>
    </dgm:pt>
    <dgm:pt modelId="{E532D578-A8C5-4D0D-9DB2-C13992BF3883}">
      <dgm:prSet/>
      <dgm:spPr/>
      <dgm:t>
        <a:bodyPr/>
        <a:lstStyle/>
        <a:p>
          <a:r>
            <a:rPr lang="pl-PL"/>
            <a:t>W 1989 roku nastąpiła zmiana ideologicznego paradygmatu na wolnorynkowy i zdystansowany wobec polityków powiązanych z szeroko pojętą lewicą</a:t>
          </a:r>
          <a:endParaRPr lang="en-US"/>
        </a:p>
      </dgm:t>
    </dgm:pt>
    <dgm:pt modelId="{953ECEE6-ED6A-4CBE-A6C8-03B9E7FED5C6}" type="parTrans" cxnId="{A05878C2-198D-46A3-B9BA-46C29F27F438}">
      <dgm:prSet/>
      <dgm:spPr/>
      <dgm:t>
        <a:bodyPr/>
        <a:lstStyle/>
        <a:p>
          <a:endParaRPr lang="en-US"/>
        </a:p>
      </dgm:t>
    </dgm:pt>
    <dgm:pt modelId="{DB0707D6-458A-4FA7-8E43-49297098C9B6}" type="sibTrans" cxnId="{A05878C2-198D-46A3-B9BA-46C29F27F438}">
      <dgm:prSet/>
      <dgm:spPr/>
      <dgm:t>
        <a:bodyPr/>
        <a:lstStyle/>
        <a:p>
          <a:endParaRPr lang="en-US"/>
        </a:p>
      </dgm:t>
    </dgm:pt>
    <dgm:pt modelId="{073A0BEB-F8FF-4260-A3BF-F1210131F412}">
      <dgm:prSet/>
      <dgm:spPr/>
      <dgm:t>
        <a:bodyPr/>
        <a:lstStyle/>
        <a:p>
          <a:r>
            <a:rPr lang="pl-PL"/>
            <a:t>Nie ma wyraźnych różnic ilościowych, jeśli chodzi o liczbę autorów wprost ujawniających swoje poglądy polityczne w pisanych tekstach, między prasą PRL, a III RP</a:t>
          </a:r>
          <a:endParaRPr lang="en-US"/>
        </a:p>
      </dgm:t>
    </dgm:pt>
    <dgm:pt modelId="{8815417B-B42B-4255-858D-C80AD9D91495}" type="parTrans" cxnId="{379A119A-1714-42FA-95F5-BAA6594C4B1F}">
      <dgm:prSet/>
      <dgm:spPr/>
      <dgm:t>
        <a:bodyPr/>
        <a:lstStyle/>
        <a:p>
          <a:endParaRPr lang="en-US"/>
        </a:p>
      </dgm:t>
    </dgm:pt>
    <dgm:pt modelId="{0DF27C48-E54D-4E9A-8DF7-D99595233167}" type="sibTrans" cxnId="{379A119A-1714-42FA-95F5-BAA6594C4B1F}">
      <dgm:prSet/>
      <dgm:spPr/>
      <dgm:t>
        <a:bodyPr/>
        <a:lstStyle/>
        <a:p>
          <a:endParaRPr lang="en-US"/>
        </a:p>
      </dgm:t>
    </dgm:pt>
    <dgm:pt modelId="{E0E050FA-94B0-41A0-BA3F-900B4E66ACB8}" type="pres">
      <dgm:prSet presAssocID="{0A471E9A-E40D-493B-B481-E7709E12EEE1}" presName="linear" presStyleCnt="0">
        <dgm:presLayoutVars>
          <dgm:animLvl val="lvl"/>
          <dgm:resizeHandles val="exact"/>
        </dgm:presLayoutVars>
      </dgm:prSet>
      <dgm:spPr/>
    </dgm:pt>
    <dgm:pt modelId="{204260D6-43C8-4A86-9DD2-1FD1203A2ADD}" type="pres">
      <dgm:prSet presAssocID="{114475DA-1984-49EF-9C8A-B904EE21E811}" presName="parentText" presStyleLbl="node1" presStyleIdx="0" presStyleCnt="7">
        <dgm:presLayoutVars>
          <dgm:chMax val="0"/>
          <dgm:bulletEnabled val="1"/>
        </dgm:presLayoutVars>
      </dgm:prSet>
      <dgm:spPr/>
    </dgm:pt>
    <dgm:pt modelId="{1E79FABF-44E6-4248-890D-7E7FF481B893}" type="pres">
      <dgm:prSet presAssocID="{83F8904A-4C9B-46B7-ABE4-1F08BB299CA7}" presName="spacer" presStyleCnt="0"/>
      <dgm:spPr/>
    </dgm:pt>
    <dgm:pt modelId="{2355D37D-3491-4768-BC25-C51E23D4BACD}" type="pres">
      <dgm:prSet presAssocID="{3A756C49-0E6E-43DA-9D3C-8360324F7820}" presName="parentText" presStyleLbl="node1" presStyleIdx="1" presStyleCnt="7">
        <dgm:presLayoutVars>
          <dgm:chMax val="0"/>
          <dgm:bulletEnabled val="1"/>
        </dgm:presLayoutVars>
      </dgm:prSet>
      <dgm:spPr/>
    </dgm:pt>
    <dgm:pt modelId="{CD7E5D22-C7CA-4E98-9575-3CA9529C0F62}" type="pres">
      <dgm:prSet presAssocID="{1F2FADAC-E534-4A1E-A337-B1AB3B4C3E5B}" presName="spacer" presStyleCnt="0"/>
      <dgm:spPr/>
    </dgm:pt>
    <dgm:pt modelId="{D8ACC6E7-0077-4D34-9758-56A3A1F94D57}" type="pres">
      <dgm:prSet presAssocID="{935C9CE2-0460-4DBB-B661-F920AB895A3E}" presName="parentText" presStyleLbl="node1" presStyleIdx="2" presStyleCnt="7">
        <dgm:presLayoutVars>
          <dgm:chMax val="0"/>
          <dgm:bulletEnabled val="1"/>
        </dgm:presLayoutVars>
      </dgm:prSet>
      <dgm:spPr/>
    </dgm:pt>
    <dgm:pt modelId="{7C377D85-EFB4-40D6-95CF-80CE28ADC66A}" type="pres">
      <dgm:prSet presAssocID="{0F36758E-B3BD-4C39-B647-A9847302BF32}" presName="spacer" presStyleCnt="0"/>
      <dgm:spPr/>
    </dgm:pt>
    <dgm:pt modelId="{DFA6F427-E1DF-44D0-A593-D5E8808825AE}" type="pres">
      <dgm:prSet presAssocID="{D53569C5-3955-45C8-9553-AAF59FF041B0}" presName="parentText" presStyleLbl="node1" presStyleIdx="3" presStyleCnt="7">
        <dgm:presLayoutVars>
          <dgm:chMax val="0"/>
          <dgm:bulletEnabled val="1"/>
        </dgm:presLayoutVars>
      </dgm:prSet>
      <dgm:spPr/>
    </dgm:pt>
    <dgm:pt modelId="{778EC9B3-0675-4B71-99AE-7ED45C87997B}" type="pres">
      <dgm:prSet presAssocID="{2C6E522A-C3F2-4172-B179-8BF2065AA62A}" presName="spacer" presStyleCnt="0"/>
      <dgm:spPr/>
    </dgm:pt>
    <dgm:pt modelId="{147AFD62-7E23-45E0-A4E5-A7C249487A06}" type="pres">
      <dgm:prSet presAssocID="{634B76A8-855C-4DF3-B39C-6617B81783EB}" presName="parentText" presStyleLbl="node1" presStyleIdx="4" presStyleCnt="7">
        <dgm:presLayoutVars>
          <dgm:chMax val="0"/>
          <dgm:bulletEnabled val="1"/>
        </dgm:presLayoutVars>
      </dgm:prSet>
      <dgm:spPr/>
    </dgm:pt>
    <dgm:pt modelId="{0177D4A4-8BE7-45F9-BC3F-F33E2AA42A3C}" type="pres">
      <dgm:prSet presAssocID="{19F234CE-A80C-43D9-B978-7A929DEECEA2}" presName="spacer" presStyleCnt="0"/>
      <dgm:spPr/>
    </dgm:pt>
    <dgm:pt modelId="{23EDA324-134C-47A2-9965-4CCB5FEEDAD0}" type="pres">
      <dgm:prSet presAssocID="{E532D578-A8C5-4D0D-9DB2-C13992BF3883}" presName="parentText" presStyleLbl="node1" presStyleIdx="5" presStyleCnt="7">
        <dgm:presLayoutVars>
          <dgm:chMax val="0"/>
          <dgm:bulletEnabled val="1"/>
        </dgm:presLayoutVars>
      </dgm:prSet>
      <dgm:spPr/>
    </dgm:pt>
    <dgm:pt modelId="{C4F21F9D-7A76-4DD4-A8CC-F57987DDE419}" type="pres">
      <dgm:prSet presAssocID="{DB0707D6-458A-4FA7-8E43-49297098C9B6}" presName="spacer" presStyleCnt="0"/>
      <dgm:spPr/>
    </dgm:pt>
    <dgm:pt modelId="{159223F3-E0A0-4D60-9C65-E61A840291A0}" type="pres">
      <dgm:prSet presAssocID="{073A0BEB-F8FF-4260-A3BF-F1210131F412}" presName="parentText" presStyleLbl="node1" presStyleIdx="6" presStyleCnt="7">
        <dgm:presLayoutVars>
          <dgm:chMax val="0"/>
          <dgm:bulletEnabled val="1"/>
        </dgm:presLayoutVars>
      </dgm:prSet>
      <dgm:spPr/>
    </dgm:pt>
  </dgm:ptLst>
  <dgm:cxnLst>
    <dgm:cxn modelId="{74E2E918-1E73-4509-9F8B-5B75CF0A7A93}" type="presOf" srcId="{E532D578-A8C5-4D0D-9DB2-C13992BF3883}" destId="{23EDA324-134C-47A2-9965-4CCB5FEEDAD0}" srcOrd="0" destOrd="0" presId="urn:microsoft.com/office/officeart/2005/8/layout/vList2"/>
    <dgm:cxn modelId="{E575662B-394E-4C19-B4D0-8DBFFF066AB0}" srcId="{0A471E9A-E40D-493B-B481-E7709E12EEE1}" destId="{D53569C5-3955-45C8-9553-AAF59FF041B0}" srcOrd="3" destOrd="0" parTransId="{ABBE3CC2-415B-4862-BBDE-A117B738C1F5}" sibTransId="{2C6E522A-C3F2-4172-B179-8BF2065AA62A}"/>
    <dgm:cxn modelId="{15364243-35C4-4A02-AE6F-58E7C57003D3}" type="presOf" srcId="{634B76A8-855C-4DF3-B39C-6617B81783EB}" destId="{147AFD62-7E23-45E0-A4E5-A7C249487A06}" srcOrd="0" destOrd="0" presId="urn:microsoft.com/office/officeart/2005/8/layout/vList2"/>
    <dgm:cxn modelId="{F3B9BF49-FEA8-4138-BB0A-6AB7C54E5ECD}" srcId="{0A471E9A-E40D-493B-B481-E7709E12EEE1}" destId="{935C9CE2-0460-4DBB-B661-F920AB895A3E}" srcOrd="2" destOrd="0" parTransId="{E3F48F5B-A3CA-44A8-8317-3143CA3840E6}" sibTransId="{0F36758E-B3BD-4C39-B647-A9847302BF32}"/>
    <dgm:cxn modelId="{342EF951-1BAE-4CC2-9498-E952C1C034F0}" type="presOf" srcId="{0A471E9A-E40D-493B-B481-E7709E12EEE1}" destId="{E0E050FA-94B0-41A0-BA3F-900B4E66ACB8}" srcOrd="0" destOrd="0" presId="urn:microsoft.com/office/officeart/2005/8/layout/vList2"/>
    <dgm:cxn modelId="{D1A7FA87-C087-459E-A309-C2939D3CDC11}" srcId="{0A471E9A-E40D-493B-B481-E7709E12EEE1}" destId="{634B76A8-855C-4DF3-B39C-6617B81783EB}" srcOrd="4" destOrd="0" parTransId="{804D59CE-9C5F-4E52-9D23-8F28C8A8054C}" sibTransId="{19F234CE-A80C-43D9-B978-7A929DEECEA2}"/>
    <dgm:cxn modelId="{51020989-82CF-4311-B81E-8F597C441863}" type="presOf" srcId="{3A756C49-0E6E-43DA-9D3C-8360324F7820}" destId="{2355D37D-3491-4768-BC25-C51E23D4BACD}" srcOrd="0" destOrd="0" presId="urn:microsoft.com/office/officeart/2005/8/layout/vList2"/>
    <dgm:cxn modelId="{379A119A-1714-42FA-95F5-BAA6594C4B1F}" srcId="{0A471E9A-E40D-493B-B481-E7709E12EEE1}" destId="{073A0BEB-F8FF-4260-A3BF-F1210131F412}" srcOrd="6" destOrd="0" parTransId="{8815417B-B42B-4255-858D-C80AD9D91495}" sibTransId="{0DF27C48-E54D-4E9A-8DF7-D99595233167}"/>
    <dgm:cxn modelId="{95C7ADA1-13E6-4A68-9C29-D7C934579CDC}" type="presOf" srcId="{D53569C5-3955-45C8-9553-AAF59FF041B0}" destId="{DFA6F427-E1DF-44D0-A593-D5E8808825AE}" srcOrd="0" destOrd="0" presId="urn:microsoft.com/office/officeart/2005/8/layout/vList2"/>
    <dgm:cxn modelId="{1ADEE6A1-2F20-4406-AD8C-F88220055199}" srcId="{0A471E9A-E40D-493B-B481-E7709E12EEE1}" destId="{3A756C49-0E6E-43DA-9D3C-8360324F7820}" srcOrd="1" destOrd="0" parTransId="{96211D7E-279B-4477-92D7-CBE207E130AF}" sibTransId="{1F2FADAC-E534-4A1E-A337-B1AB3B4C3E5B}"/>
    <dgm:cxn modelId="{6DD6B4B7-FD80-42AE-84BC-5A2A8BCD68F8}" type="presOf" srcId="{935C9CE2-0460-4DBB-B661-F920AB895A3E}" destId="{D8ACC6E7-0077-4D34-9758-56A3A1F94D57}" srcOrd="0" destOrd="0" presId="urn:microsoft.com/office/officeart/2005/8/layout/vList2"/>
    <dgm:cxn modelId="{52570BBA-C901-4CD7-A1A7-4C0BF7DF8F2D}" srcId="{0A471E9A-E40D-493B-B481-E7709E12EEE1}" destId="{114475DA-1984-49EF-9C8A-B904EE21E811}" srcOrd="0" destOrd="0" parTransId="{5310745B-80CB-4F54-8486-D69F1E840C51}" sibTransId="{83F8904A-4C9B-46B7-ABE4-1F08BB299CA7}"/>
    <dgm:cxn modelId="{A05878C2-198D-46A3-B9BA-46C29F27F438}" srcId="{0A471E9A-E40D-493B-B481-E7709E12EEE1}" destId="{E532D578-A8C5-4D0D-9DB2-C13992BF3883}" srcOrd="5" destOrd="0" parTransId="{953ECEE6-ED6A-4CBE-A6C8-03B9E7FED5C6}" sibTransId="{DB0707D6-458A-4FA7-8E43-49297098C9B6}"/>
    <dgm:cxn modelId="{B5C7A2C2-8A9E-415C-979B-4061F0DA4B79}" type="presOf" srcId="{073A0BEB-F8FF-4260-A3BF-F1210131F412}" destId="{159223F3-E0A0-4D60-9C65-E61A840291A0}" srcOrd="0" destOrd="0" presId="urn:microsoft.com/office/officeart/2005/8/layout/vList2"/>
    <dgm:cxn modelId="{38C2BFD6-E698-49FF-A499-DF1CDD6250C0}" type="presOf" srcId="{114475DA-1984-49EF-9C8A-B904EE21E811}" destId="{204260D6-43C8-4A86-9DD2-1FD1203A2ADD}" srcOrd="0" destOrd="0" presId="urn:microsoft.com/office/officeart/2005/8/layout/vList2"/>
    <dgm:cxn modelId="{FE418DE7-BCEE-49C1-9FC4-894C075A5EE4}" type="presParOf" srcId="{E0E050FA-94B0-41A0-BA3F-900B4E66ACB8}" destId="{204260D6-43C8-4A86-9DD2-1FD1203A2ADD}" srcOrd="0" destOrd="0" presId="urn:microsoft.com/office/officeart/2005/8/layout/vList2"/>
    <dgm:cxn modelId="{ECD372A9-CD7F-4345-932E-C5853517175C}" type="presParOf" srcId="{E0E050FA-94B0-41A0-BA3F-900B4E66ACB8}" destId="{1E79FABF-44E6-4248-890D-7E7FF481B893}" srcOrd="1" destOrd="0" presId="urn:microsoft.com/office/officeart/2005/8/layout/vList2"/>
    <dgm:cxn modelId="{161DE407-ECF8-479F-A621-ECDB0D926498}" type="presParOf" srcId="{E0E050FA-94B0-41A0-BA3F-900B4E66ACB8}" destId="{2355D37D-3491-4768-BC25-C51E23D4BACD}" srcOrd="2" destOrd="0" presId="urn:microsoft.com/office/officeart/2005/8/layout/vList2"/>
    <dgm:cxn modelId="{CE4C500D-FA56-4207-A56A-7BF7AFD157B0}" type="presParOf" srcId="{E0E050FA-94B0-41A0-BA3F-900B4E66ACB8}" destId="{CD7E5D22-C7CA-4E98-9575-3CA9529C0F62}" srcOrd="3" destOrd="0" presId="urn:microsoft.com/office/officeart/2005/8/layout/vList2"/>
    <dgm:cxn modelId="{CC830241-7A26-43BD-AD1E-07D1B9DDE444}" type="presParOf" srcId="{E0E050FA-94B0-41A0-BA3F-900B4E66ACB8}" destId="{D8ACC6E7-0077-4D34-9758-56A3A1F94D57}" srcOrd="4" destOrd="0" presId="urn:microsoft.com/office/officeart/2005/8/layout/vList2"/>
    <dgm:cxn modelId="{3723EB77-3C5C-476E-A220-736FCC9E0CAE}" type="presParOf" srcId="{E0E050FA-94B0-41A0-BA3F-900B4E66ACB8}" destId="{7C377D85-EFB4-40D6-95CF-80CE28ADC66A}" srcOrd="5" destOrd="0" presId="urn:microsoft.com/office/officeart/2005/8/layout/vList2"/>
    <dgm:cxn modelId="{870538E5-BCDD-4C77-A84B-0F7FB08F4E94}" type="presParOf" srcId="{E0E050FA-94B0-41A0-BA3F-900B4E66ACB8}" destId="{DFA6F427-E1DF-44D0-A593-D5E8808825AE}" srcOrd="6" destOrd="0" presId="urn:microsoft.com/office/officeart/2005/8/layout/vList2"/>
    <dgm:cxn modelId="{5E522CE8-BAAF-41E8-9370-0D5FE5269C24}" type="presParOf" srcId="{E0E050FA-94B0-41A0-BA3F-900B4E66ACB8}" destId="{778EC9B3-0675-4B71-99AE-7ED45C87997B}" srcOrd="7" destOrd="0" presId="urn:microsoft.com/office/officeart/2005/8/layout/vList2"/>
    <dgm:cxn modelId="{0BF78E80-A951-4238-B4F6-8F3061C93796}" type="presParOf" srcId="{E0E050FA-94B0-41A0-BA3F-900B4E66ACB8}" destId="{147AFD62-7E23-45E0-A4E5-A7C249487A06}" srcOrd="8" destOrd="0" presId="urn:microsoft.com/office/officeart/2005/8/layout/vList2"/>
    <dgm:cxn modelId="{EEA03804-ED0F-493B-9A7F-3E929BFCA7FA}" type="presParOf" srcId="{E0E050FA-94B0-41A0-BA3F-900B4E66ACB8}" destId="{0177D4A4-8BE7-45F9-BC3F-F33E2AA42A3C}" srcOrd="9" destOrd="0" presId="urn:microsoft.com/office/officeart/2005/8/layout/vList2"/>
    <dgm:cxn modelId="{19C18427-F658-40FA-A4C8-37C45E92725A}" type="presParOf" srcId="{E0E050FA-94B0-41A0-BA3F-900B4E66ACB8}" destId="{23EDA324-134C-47A2-9965-4CCB5FEEDAD0}" srcOrd="10" destOrd="0" presId="urn:microsoft.com/office/officeart/2005/8/layout/vList2"/>
    <dgm:cxn modelId="{1455CCA7-EDD0-4F7B-8B31-4EA7638F5344}" type="presParOf" srcId="{E0E050FA-94B0-41A0-BA3F-900B4E66ACB8}" destId="{C4F21F9D-7A76-4DD4-A8CC-F57987DDE419}" srcOrd="11" destOrd="0" presId="urn:microsoft.com/office/officeart/2005/8/layout/vList2"/>
    <dgm:cxn modelId="{E7B626CE-6E4B-4249-BCC0-83F9348F34DA}" type="presParOf" srcId="{E0E050FA-94B0-41A0-BA3F-900B4E66ACB8}" destId="{159223F3-E0A0-4D60-9C65-E61A840291A0}"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0A0AB-F631-41AB-BF82-466D507D61CD}">
      <dsp:nvSpPr>
        <dsp:cNvPr id="0" name=""/>
        <dsp:cNvSpPr/>
      </dsp:nvSpPr>
      <dsp:spPr>
        <a:xfrm>
          <a:off x="-47915" y="1059419"/>
          <a:ext cx="1573059" cy="8252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548DB8-3271-4DBE-B585-C832762CA6C8}">
      <dsp:nvSpPr>
        <dsp:cNvPr id="0" name=""/>
        <dsp:cNvSpPr/>
      </dsp:nvSpPr>
      <dsp:spPr>
        <a:xfrm>
          <a:off x="49833" y="1152281"/>
          <a:ext cx="1573059" cy="8252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Jaką rolę pełnią media w kreowaniu opinii społecznej?</a:t>
          </a:r>
          <a:endParaRPr lang="en-US" sz="1400" kern="1200" dirty="0"/>
        </a:p>
      </dsp:txBody>
      <dsp:txXfrm>
        <a:off x="74004" y="1176452"/>
        <a:ext cx="1524717" cy="776932"/>
      </dsp:txXfrm>
    </dsp:sp>
    <dsp:sp modelId="{7A360F53-526F-45C5-AA99-2F69385A3362}">
      <dsp:nvSpPr>
        <dsp:cNvPr id="0" name=""/>
        <dsp:cNvSpPr/>
      </dsp:nvSpPr>
      <dsp:spPr>
        <a:xfrm>
          <a:off x="85561" y="2349513"/>
          <a:ext cx="1559766" cy="10660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224890-8D62-47E1-A311-AF2899B82EC2}">
      <dsp:nvSpPr>
        <dsp:cNvPr id="0" name=""/>
        <dsp:cNvSpPr/>
      </dsp:nvSpPr>
      <dsp:spPr>
        <a:xfrm>
          <a:off x="183310" y="2442375"/>
          <a:ext cx="1559766" cy="10660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kern="1200" dirty="0"/>
            <a:t>Czy i jak bardzo różni się obraz Kuby w polskiej prasie w warunkach dominacji ideologii komunistycznej i w czasach pluralizmu politycznego po 1989 roku?</a:t>
          </a:r>
          <a:endParaRPr lang="en-US" sz="1000" kern="1200" dirty="0"/>
        </a:p>
      </dsp:txBody>
      <dsp:txXfrm>
        <a:off x="214532" y="2473597"/>
        <a:ext cx="1497322" cy="1003563"/>
      </dsp:txXfrm>
    </dsp:sp>
    <dsp:sp modelId="{DDE3FB1A-154A-4720-9403-AA289093FD1F}">
      <dsp:nvSpPr>
        <dsp:cNvPr id="0" name=""/>
        <dsp:cNvSpPr/>
      </dsp:nvSpPr>
      <dsp:spPr>
        <a:xfrm>
          <a:off x="32153" y="3781148"/>
          <a:ext cx="1746149" cy="7471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528A2-A891-408A-B224-74E9AAE4E2AC}">
      <dsp:nvSpPr>
        <dsp:cNvPr id="0" name=""/>
        <dsp:cNvSpPr/>
      </dsp:nvSpPr>
      <dsp:spPr>
        <a:xfrm>
          <a:off x="129903" y="3874010"/>
          <a:ext cx="1746149" cy="7471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pl-PL" sz="900" kern="1200" dirty="0"/>
            <a:t>W jaki sposób, w ramach światopoglądowego monolitu prasy w PRL, różniły się opisy Kuby i jej rewolucji w zależności od tematyki i linii politycznej danego czasopisma?</a:t>
          </a:r>
          <a:endParaRPr lang="en-US" sz="900" kern="1200" dirty="0"/>
        </a:p>
      </dsp:txBody>
      <dsp:txXfrm>
        <a:off x="151785" y="3895892"/>
        <a:ext cx="1702385" cy="703351"/>
      </dsp:txXfrm>
    </dsp:sp>
    <dsp:sp modelId="{044E9CA5-6650-4778-ADCF-E9B049AD3DE5}">
      <dsp:nvSpPr>
        <dsp:cNvPr id="0" name=""/>
        <dsp:cNvSpPr/>
      </dsp:nvSpPr>
      <dsp:spPr>
        <a:xfrm>
          <a:off x="49759" y="5040310"/>
          <a:ext cx="1861140" cy="7831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B74E4-EB84-4ED7-8162-8AF02F3FE30C}">
      <dsp:nvSpPr>
        <dsp:cNvPr id="0" name=""/>
        <dsp:cNvSpPr/>
      </dsp:nvSpPr>
      <dsp:spPr>
        <a:xfrm>
          <a:off x="147508" y="5133172"/>
          <a:ext cx="1861140" cy="7831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pl-PL" sz="1050" kern="1200" dirty="0"/>
            <a:t>Jaki punkt widzenia na sprawy kubańskie prezentowała prasa katolicka w PRL i czy był on znacząco odmienny od pozostałych tytułów?</a:t>
          </a:r>
          <a:endParaRPr lang="en-US" sz="1050" kern="1200" dirty="0"/>
        </a:p>
      </dsp:txBody>
      <dsp:txXfrm>
        <a:off x="170444" y="5156108"/>
        <a:ext cx="1815268" cy="737230"/>
      </dsp:txXfrm>
    </dsp:sp>
    <dsp:sp modelId="{04851798-128A-4412-B3E9-DFD86952339A}">
      <dsp:nvSpPr>
        <dsp:cNvPr id="0" name=""/>
        <dsp:cNvSpPr/>
      </dsp:nvSpPr>
      <dsp:spPr>
        <a:xfrm>
          <a:off x="10012509" y="848048"/>
          <a:ext cx="1054020" cy="8573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C4889F-85E9-41D8-A34A-5AA63040322D}">
      <dsp:nvSpPr>
        <dsp:cNvPr id="0" name=""/>
        <dsp:cNvSpPr/>
      </dsp:nvSpPr>
      <dsp:spPr>
        <a:xfrm>
          <a:off x="10110258" y="940910"/>
          <a:ext cx="1054020" cy="857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pl-PL" sz="1050" kern="1200" dirty="0"/>
            <a:t>Jaki wpływ ma opinia społeczna na treści publikowane w mediach?</a:t>
          </a:r>
          <a:endParaRPr lang="en-US" sz="1050" kern="1200" dirty="0"/>
        </a:p>
      </dsp:txBody>
      <dsp:txXfrm>
        <a:off x="10135370" y="966022"/>
        <a:ext cx="1003796" cy="807171"/>
      </dsp:txXfrm>
    </dsp:sp>
    <dsp:sp modelId="{F9AADC58-27C6-43A9-B8EC-3887613ED46D}">
      <dsp:nvSpPr>
        <dsp:cNvPr id="0" name=""/>
        <dsp:cNvSpPr/>
      </dsp:nvSpPr>
      <dsp:spPr>
        <a:xfrm>
          <a:off x="9912220" y="2370791"/>
          <a:ext cx="1298615" cy="10175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60D4A7-D61D-49C2-9997-F11882AA9B92}">
      <dsp:nvSpPr>
        <dsp:cNvPr id="0" name=""/>
        <dsp:cNvSpPr/>
      </dsp:nvSpPr>
      <dsp:spPr>
        <a:xfrm>
          <a:off x="10009969" y="2463653"/>
          <a:ext cx="1298615" cy="10175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pl-PL" sz="1050" kern="1200" dirty="0"/>
            <a:t>Czy cenzura jest w stanie w sposób całkowity odebrać dziennikarzowi możliwość zaprezentowania swoich poglądów?</a:t>
          </a:r>
          <a:endParaRPr lang="en-US" sz="1050" kern="1200" dirty="0"/>
        </a:p>
      </dsp:txBody>
      <dsp:txXfrm>
        <a:off x="10039773" y="2493457"/>
        <a:ext cx="1239007" cy="957971"/>
      </dsp:txXfrm>
    </dsp:sp>
    <dsp:sp modelId="{48AB2919-002C-40AD-8A25-A5D8DE40FF1E}">
      <dsp:nvSpPr>
        <dsp:cNvPr id="0" name=""/>
        <dsp:cNvSpPr/>
      </dsp:nvSpPr>
      <dsp:spPr>
        <a:xfrm>
          <a:off x="9994144" y="4392738"/>
          <a:ext cx="1498123" cy="947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7DC663-B73E-4D0B-B592-EEFC83087DAB}">
      <dsp:nvSpPr>
        <dsp:cNvPr id="0" name=""/>
        <dsp:cNvSpPr/>
      </dsp:nvSpPr>
      <dsp:spPr>
        <a:xfrm>
          <a:off x="10091893" y="4485600"/>
          <a:ext cx="1498123" cy="9473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l-PL" sz="1100" kern="1200" dirty="0"/>
            <a:t>Jak sytuacja polityczna w Polsce wpłynęła na postrzeganie Kuby i jej rewolucji przez polskich dziennikarzy?</a:t>
          </a:r>
          <a:endParaRPr lang="en-US" sz="1100" kern="1200" dirty="0"/>
        </a:p>
      </dsp:txBody>
      <dsp:txXfrm>
        <a:off x="10119639" y="4513346"/>
        <a:ext cx="1442631" cy="891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260D6-43C8-4A86-9DD2-1FD1203A2ADD}">
      <dsp:nvSpPr>
        <dsp:cNvPr id="0" name=""/>
        <dsp:cNvSpPr/>
      </dsp:nvSpPr>
      <dsp:spPr>
        <a:xfrm>
          <a:off x="0" y="105489"/>
          <a:ext cx="10515600" cy="556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a:t>Całokształt przeprowadzonych w rezultacie badań, odnoszących się do tematyki Kuby i rewolucji kubańskiej w prasie polskie w latach 1959-2016, doprowadził autora rozprawy doktorskiej do sformułowania ostatecznych wniosków końcowych:</a:t>
          </a:r>
          <a:endParaRPr lang="en-US" sz="1400" kern="1200"/>
        </a:p>
      </dsp:txBody>
      <dsp:txXfrm>
        <a:off x="27187" y="132676"/>
        <a:ext cx="10461226" cy="502546"/>
      </dsp:txXfrm>
    </dsp:sp>
    <dsp:sp modelId="{2355D37D-3491-4768-BC25-C51E23D4BACD}">
      <dsp:nvSpPr>
        <dsp:cNvPr id="0" name=""/>
        <dsp:cNvSpPr/>
      </dsp:nvSpPr>
      <dsp:spPr>
        <a:xfrm>
          <a:off x="0" y="702729"/>
          <a:ext cx="10515600" cy="556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a:t>Temat Kuby oraz rewolucji kubańskiej częściej poruszany był w prasie Polski Ludowej niż III RP</a:t>
          </a:r>
          <a:endParaRPr lang="en-US" sz="1400" kern="1200"/>
        </a:p>
      </dsp:txBody>
      <dsp:txXfrm>
        <a:off x="27187" y="729916"/>
        <a:ext cx="10461226" cy="502546"/>
      </dsp:txXfrm>
    </dsp:sp>
    <dsp:sp modelId="{D8ACC6E7-0077-4D34-9758-56A3A1F94D57}">
      <dsp:nvSpPr>
        <dsp:cNvPr id="0" name=""/>
        <dsp:cNvSpPr/>
      </dsp:nvSpPr>
      <dsp:spPr>
        <a:xfrm>
          <a:off x="0" y="1299969"/>
          <a:ext cx="10515600" cy="556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a:t>W PRL Kuba oraz i jej rząd przedstawiane były w większości (choć nie zawsze) w pozytywnym świetle, jako państwo, które pomimo przeciwności losu jest w stanie stanowić o sobie w sposób uważany przez siebie za słuszny i zapewnić swoim obywatelom względnie stabilny poziom życia </a:t>
          </a:r>
          <a:endParaRPr lang="en-US" sz="1400" kern="1200"/>
        </a:p>
      </dsp:txBody>
      <dsp:txXfrm>
        <a:off x="27187" y="1327156"/>
        <a:ext cx="10461226" cy="502546"/>
      </dsp:txXfrm>
    </dsp:sp>
    <dsp:sp modelId="{DFA6F427-E1DF-44D0-A593-D5E8808825AE}">
      <dsp:nvSpPr>
        <dsp:cNvPr id="0" name=""/>
        <dsp:cNvSpPr/>
      </dsp:nvSpPr>
      <dsp:spPr>
        <a:xfrm>
          <a:off x="0" y="1897209"/>
          <a:ext cx="10515600" cy="556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a:t>Przekaz PRL-owskiej prasy na temat Kuby nie był jednorodny, pisano o niej z różną częstotliwością i kładąc nacisk na różne kwestie, w zależności od grupy docelowej danego czasopisma oraz okresu w jakim dany artykuł się ukazał.</a:t>
          </a:r>
          <a:endParaRPr lang="en-US" sz="1400" kern="1200"/>
        </a:p>
      </dsp:txBody>
      <dsp:txXfrm>
        <a:off x="27187" y="1924396"/>
        <a:ext cx="10461226" cy="502546"/>
      </dsp:txXfrm>
    </dsp:sp>
    <dsp:sp modelId="{147AFD62-7E23-45E0-A4E5-A7C249487A06}">
      <dsp:nvSpPr>
        <dsp:cNvPr id="0" name=""/>
        <dsp:cNvSpPr/>
      </dsp:nvSpPr>
      <dsp:spPr>
        <a:xfrm>
          <a:off x="0" y="2494449"/>
          <a:ext cx="10515600" cy="556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a:t>W prasie III RP przeważają opinie krytycznie oraz negatywne, co wynika ze zniesienia cenzury i zalegalizowanie działania mediów niezależnych, co doprowadziło do zaistnienia pluralizmu politycznego na rynku medialnym</a:t>
          </a:r>
          <a:endParaRPr lang="en-US" sz="1400" kern="1200"/>
        </a:p>
      </dsp:txBody>
      <dsp:txXfrm>
        <a:off x="27187" y="2521636"/>
        <a:ext cx="10461226" cy="502546"/>
      </dsp:txXfrm>
    </dsp:sp>
    <dsp:sp modelId="{23EDA324-134C-47A2-9965-4CCB5FEEDAD0}">
      <dsp:nvSpPr>
        <dsp:cNvPr id="0" name=""/>
        <dsp:cNvSpPr/>
      </dsp:nvSpPr>
      <dsp:spPr>
        <a:xfrm>
          <a:off x="0" y="3091689"/>
          <a:ext cx="10515600" cy="556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a:t>W 1989 roku nastąpiła zmiana ideologicznego paradygmatu na wolnorynkowy i zdystansowany wobec polityków powiązanych z szeroko pojętą lewicą</a:t>
          </a:r>
          <a:endParaRPr lang="en-US" sz="1400" kern="1200"/>
        </a:p>
      </dsp:txBody>
      <dsp:txXfrm>
        <a:off x="27187" y="3118876"/>
        <a:ext cx="10461226" cy="502546"/>
      </dsp:txXfrm>
    </dsp:sp>
    <dsp:sp modelId="{159223F3-E0A0-4D60-9C65-E61A840291A0}">
      <dsp:nvSpPr>
        <dsp:cNvPr id="0" name=""/>
        <dsp:cNvSpPr/>
      </dsp:nvSpPr>
      <dsp:spPr>
        <a:xfrm>
          <a:off x="0" y="3688929"/>
          <a:ext cx="10515600" cy="556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a:t>Nie ma wyraźnych różnic ilościowych, jeśli chodzi o liczbę autorów wprost ujawniających swoje poglądy polityczne w pisanych tekstach, między prasą PRL, a III RP</a:t>
          </a:r>
          <a:endParaRPr lang="en-US" sz="1400" kern="1200"/>
        </a:p>
      </dsp:txBody>
      <dsp:txXfrm>
        <a:off x="27187" y="3716116"/>
        <a:ext cx="10461226" cy="5025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45D3B6-6116-3B60-155D-1C019C35F428}"/>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62359B05-E69A-0393-6736-91DB2BC81C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FE9073A3-977E-A98A-AF92-7F7D7C989CE4}"/>
              </a:ext>
            </a:extLst>
          </p:cNvPr>
          <p:cNvSpPr>
            <a:spLocks noGrp="1"/>
          </p:cNvSpPr>
          <p:nvPr>
            <p:ph type="dt" sz="half" idx="10"/>
          </p:nvPr>
        </p:nvSpPr>
        <p:spPr/>
        <p:txBody>
          <a:bodyPr/>
          <a:lstStyle/>
          <a:p>
            <a:pPr algn="r"/>
            <a:fld id="{53BEF823-48A5-43FC-BE03-E79964288B41}" type="datetimeFigureOut">
              <a:rPr lang="en-US" smtClean="0"/>
              <a:pPr algn="r"/>
              <a:t>12/14/2023</a:t>
            </a:fld>
            <a:endParaRPr lang="en-US" dirty="0"/>
          </a:p>
        </p:txBody>
      </p:sp>
      <p:sp>
        <p:nvSpPr>
          <p:cNvPr id="5" name="Symbol zastępczy stopki 4">
            <a:extLst>
              <a:ext uri="{FF2B5EF4-FFF2-40B4-BE49-F238E27FC236}">
                <a16:creationId xmlns:a16="http://schemas.microsoft.com/office/drawing/2014/main" id="{1D4B3E03-8877-FDCC-47D1-634EA0754C74}"/>
              </a:ext>
            </a:extLst>
          </p:cNvPr>
          <p:cNvSpPr>
            <a:spLocks noGrp="1"/>
          </p:cNvSpPr>
          <p:nvPr>
            <p:ph type="ftr" sz="quarter" idx="11"/>
          </p:nvPr>
        </p:nvSpPr>
        <p:spPr/>
        <p:txBody>
          <a:bodyPr/>
          <a:lstStyle/>
          <a:p>
            <a:pPr algn="l"/>
            <a:endParaRPr lang="en-US" dirty="0"/>
          </a:p>
        </p:txBody>
      </p:sp>
      <p:sp>
        <p:nvSpPr>
          <p:cNvPr id="6" name="Symbol zastępczy numeru slajdu 5">
            <a:extLst>
              <a:ext uri="{FF2B5EF4-FFF2-40B4-BE49-F238E27FC236}">
                <a16:creationId xmlns:a16="http://schemas.microsoft.com/office/drawing/2014/main" id="{1BAF49DC-84E6-3A63-A77F-E9102437DBA7}"/>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01400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797A59-FB64-10BD-6324-CA6C3EF53D56}"/>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BB02F14D-9210-D653-1D03-C240DC1C3D52}"/>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1E0250F-768E-F536-1952-C9989B596C3D}"/>
              </a:ext>
            </a:extLst>
          </p:cNvPr>
          <p:cNvSpPr>
            <a:spLocks noGrp="1"/>
          </p:cNvSpPr>
          <p:nvPr>
            <p:ph type="dt" sz="half" idx="10"/>
          </p:nvPr>
        </p:nvSpPr>
        <p:spPr/>
        <p:txBody>
          <a:bodyPr/>
          <a:lstStyle/>
          <a:p>
            <a:pPr algn="r"/>
            <a:fld id="{53BEF823-48A5-43FC-BE03-E79964288B41}" type="datetimeFigureOut">
              <a:rPr lang="en-US" smtClean="0"/>
              <a:pPr algn="r"/>
              <a:t>12/14/2023</a:t>
            </a:fld>
            <a:endParaRPr lang="en-US" dirty="0"/>
          </a:p>
        </p:txBody>
      </p:sp>
      <p:sp>
        <p:nvSpPr>
          <p:cNvPr id="5" name="Symbol zastępczy stopki 4">
            <a:extLst>
              <a:ext uri="{FF2B5EF4-FFF2-40B4-BE49-F238E27FC236}">
                <a16:creationId xmlns:a16="http://schemas.microsoft.com/office/drawing/2014/main" id="{FBFFA14B-5579-7D72-62D7-8B84838F1A40}"/>
              </a:ext>
            </a:extLst>
          </p:cNvPr>
          <p:cNvSpPr>
            <a:spLocks noGrp="1"/>
          </p:cNvSpPr>
          <p:nvPr>
            <p:ph type="ftr" sz="quarter" idx="11"/>
          </p:nvPr>
        </p:nvSpPr>
        <p:spPr/>
        <p:txBody>
          <a:bodyPr/>
          <a:lstStyle/>
          <a:p>
            <a:pPr algn="l"/>
            <a:endParaRPr lang="en-US" dirty="0"/>
          </a:p>
        </p:txBody>
      </p:sp>
      <p:sp>
        <p:nvSpPr>
          <p:cNvPr id="6" name="Symbol zastępczy numeru slajdu 5">
            <a:extLst>
              <a:ext uri="{FF2B5EF4-FFF2-40B4-BE49-F238E27FC236}">
                <a16:creationId xmlns:a16="http://schemas.microsoft.com/office/drawing/2014/main" id="{5D352AB6-CEEE-67B5-9A54-52DA399CF81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263710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79270E64-0A97-DDCF-B980-BF2EDEE190FB}"/>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E8940BA3-63EC-4EE1-2E03-CF2C74A1E983}"/>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5509AAB-AF0A-4C6A-6315-94E2CB8885AB}"/>
              </a:ext>
            </a:extLst>
          </p:cNvPr>
          <p:cNvSpPr>
            <a:spLocks noGrp="1"/>
          </p:cNvSpPr>
          <p:nvPr>
            <p:ph type="dt" sz="half" idx="10"/>
          </p:nvPr>
        </p:nvSpPr>
        <p:spPr/>
        <p:txBody>
          <a:bodyPr/>
          <a:lstStyle/>
          <a:p>
            <a:pPr algn="r"/>
            <a:fld id="{53BEF823-48A5-43FC-BE03-E79964288B41}" type="datetimeFigureOut">
              <a:rPr lang="en-US" smtClean="0"/>
              <a:pPr algn="r"/>
              <a:t>12/14/2023</a:t>
            </a:fld>
            <a:endParaRPr lang="en-US" dirty="0"/>
          </a:p>
        </p:txBody>
      </p:sp>
      <p:sp>
        <p:nvSpPr>
          <p:cNvPr id="5" name="Symbol zastępczy stopki 4">
            <a:extLst>
              <a:ext uri="{FF2B5EF4-FFF2-40B4-BE49-F238E27FC236}">
                <a16:creationId xmlns:a16="http://schemas.microsoft.com/office/drawing/2014/main" id="{28F78F6C-BE33-1C13-AFF8-FE9DB484DF4A}"/>
              </a:ext>
            </a:extLst>
          </p:cNvPr>
          <p:cNvSpPr>
            <a:spLocks noGrp="1"/>
          </p:cNvSpPr>
          <p:nvPr>
            <p:ph type="ftr" sz="quarter" idx="11"/>
          </p:nvPr>
        </p:nvSpPr>
        <p:spPr/>
        <p:txBody>
          <a:bodyPr/>
          <a:lstStyle/>
          <a:p>
            <a:pPr algn="l"/>
            <a:endParaRPr lang="en-US" dirty="0"/>
          </a:p>
        </p:txBody>
      </p:sp>
      <p:sp>
        <p:nvSpPr>
          <p:cNvPr id="6" name="Symbol zastępczy numeru slajdu 5">
            <a:extLst>
              <a:ext uri="{FF2B5EF4-FFF2-40B4-BE49-F238E27FC236}">
                <a16:creationId xmlns:a16="http://schemas.microsoft.com/office/drawing/2014/main" id="{89D5BFDB-3169-4A12-4661-656250CB62F7}"/>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7637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9861D4-7962-C461-EC9C-73AE72AF195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AADE69E-A4FE-5A3C-DB02-FA5E818543C3}"/>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A2C069D-7632-88C6-FDD4-CA4486186F69}"/>
              </a:ext>
            </a:extLst>
          </p:cNvPr>
          <p:cNvSpPr>
            <a:spLocks noGrp="1"/>
          </p:cNvSpPr>
          <p:nvPr>
            <p:ph type="dt" sz="half" idx="10"/>
          </p:nvPr>
        </p:nvSpPr>
        <p:spPr/>
        <p:txBody>
          <a:bodyPr/>
          <a:lstStyle/>
          <a:p>
            <a:pPr algn="r"/>
            <a:fld id="{53BEF823-48A5-43FC-BE03-E79964288B41}" type="datetimeFigureOut">
              <a:rPr lang="en-US" smtClean="0"/>
              <a:pPr algn="r"/>
              <a:t>12/14/2023</a:t>
            </a:fld>
            <a:endParaRPr lang="en-US" dirty="0"/>
          </a:p>
        </p:txBody>
      </p:sp>
      <p:sp>
        <p:nvSpPr>
          <p:cNvPr id="5" name="Symbol zastępczy stopki 4">
            <a:extLst>
              <a:ext uri="{FF2B5EF4-FFF2-40B4-BE49-F238E27FC236}">
                <a16:creationId xmlns:a16="http://schemas.microsoft.com/office/drawing/2014/main" id="{282ECEF1-161C-014A-F82D-5D20B1FF6888}"/>
              </a:ext>
            </a:extLst>
          </p:cNvPr>
          <p:cNvSpPr>
            <a:spLocks noGrp="1"/>
          </p:cNvSpPr>
          <p:nvPr>
            <p:ph type="ftr" sz="quarter" idx="11"/>
          </p:nvPr>
        </p:nvSpPr>
        <p:spPr/>
        <p:txBody>
          <a:bodyPr/>
          <a:lstStyle/>
          <a:p>
            <a:pPr algn="l"/>
            <a:endParaRPr lang="en-US" dirty="0"/>
          </a:p>
        </p:txBody>
      </p:sp>
      <p:sp>
        <p:nvSpPr>
          <p:cNvPr id="6" name="Symbol zastępczy numeru slajdu 5">
            <a:extLst>
              <a:ext uri="{FF2B5EF4-FFF2-40B4-BE49-F238E27FC236}">
                <a16:creationId xmlns:a16="http://schemas.microsoft.com/office/drawing/2014/main" id="{927BE649-5CE8-BD8A-9086-374F48E2D77E}"/>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67856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312CAD0-871B-E6E0-58A7-7FC71D29B52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E3306193-588B-F35B-AE6A-0ADED2500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8F5E9DBA-9032-2FD1-47E9-391CAE0519A6}"/>
              </a:ext>
            </a:extLst>
          </p:cNvPr>
          <p:cNvSpPr>
            <a:spLocks noGrp="1"/>
          </p:cNvSpPr>
          <p:nvPr>
            <p:ph type="dt" sz="half" idx="10"/>
          </p:nvPr>
        </p:nvSpPr>
        <p:spPr/>
        <p:txBody>
          <a:bodyPr/>
          <a:lstStyle/>
          <a:p>
            <a:pPr algn="r"/>
            <a:fld id="{53BEF823-48A5-43FC-BE03-E79964288B41}" type="datetimeFigureOut">
              <a:rPr lang="en-US" smtClean="0"/>
              <a:pPr algn="r"/>
              <a:t>12/14/2023</a:t>
            </a:fld>
            <a:endParaRPr lang="en-US" dirty="0"/>
          </a:p>
        </p:txBody>
      </p:sp>
      <p:sp>
        <p:nvSpPr>
          <p:cNvPr id="5" name="Symbol zastępczy stopki 4">
            <a:extLst>
              <a:ext uri="{FF2B5EF4-FFF2-40B4-BE49-F238E27FC236}">
                <a16:creationId xmlns:a16="http://schemas.microsoft.com/office/drawing/2014/main" id="{F349D7C1-CC9F-F3C4-D497-F0167F5AACA8}"/>
              </a:ext>
            </a:extLst>
          </p:cNvPr>
          <p:cNvSpPr>
            <a:spLocks noGrp="1"/>
          </p:cNvSpPr>
          <p:nvPr>
            <p:ph type="ftr" sz="quarter" idx="11"/>
          </p:nvPr>
        </p:nvSpPr>
        <p:spPr/>
        <p:txBody>
          <a:bodyPr/>
          <a:lstStyle/>
          <a:p>
            <a:pPr algn="l"/>
            <a:endParaRPr lang="en-US" dirty="0"/>
          </a:p>
        </p:txBody>
      </p:sp>
      <p:sp>
        <p:nvSpPr>
          <p:cNvPr id="6" name="Symbol zastępczy numeru slajdu 5">
            <a:extLst>
              <a:ext uri="{FF2B5EF4-FFF2-40B4-BE49-F238E27FC236}">
                <a16:creationId xmlns:a16="http://schemas.microsoft.com/office/drawing/2014/main" id="{D988F206-7482-9BEA-DC32-9925399AE0D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51261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A77A55-57EE-8164-D73E-9CF43E0D56A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6009976-4965-FF6B-2C62-F88A2909A0B2}"/>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864015BD-933C-B66F-32E5-481500B65C41}"/>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2F85315-EED2-41D3-0E08-D39333C4E6D9}"/>
              </a:ext>
            </a:extLst>
          </p:cNvPr>
          <p:cNvSpPr>
            <a:spLocks noGrp="1"/>
          </p:cNvSpPr>
          <p:nvPr>
            <p:ph type="dt" sz="half" idx="10"/>
          </p:nvPr>
        </p:nvSpPr>
        <p:spPr/>
        <p:txBody>
          <a:bodyPr/>
          <a:lstStyle/>
          <a:p>
            <a:pPr algn="r"/>
            <a:fld id="{53BEF823-48A5-43FC-BE03-E79964288B41}" type="datetimeFigureOut">
              <a:rPr lang="en-US" smtClean="0"/>
              <a:pPr algn="r"/>
              <a:t>12/14/2023</a:t>
            </a:fld>
            <a:endParaRPr lang="en-US" dirty="0"/>
          </a:p>
        </p:txBody>
      </p:sp>
      <p:sp>
        <p:nvSpPr>
          <p:cNvPr id="6" name="Symbol zastępczy stopki 5">
            <a:extLst>
              <a:ext uri="{FF2B5EF4-FFF2-40B4-BE49-F238E27FC236}">
                <a16:creationId xmlns:a16="http://schemas.microsoft.com/office/drawing/2014/main" id="{D68094DA-17BE-9F87-D57B-0934F732FFA0}"/>
              </a:ext>
            </a:extLst>
          </p:cNvPr>
          <p:cNvSpPr>
            <a:spLocks noGrp="1"/>
          </p:cNvSpPr>
          <p:nvPr>
            <p:ph type="ftr" sz="quarter" idx="11"/>
          </p:nvPr>
        </p:nvSpPr>
        <p:spPr/>
        <p:txBody>
          <a:bodyPr/>
          <a:lstStyle/>
          <a:p>
            <a:pPr algn="l"/>
            <a:endParaRPr lang="en-US" dirty="0"/>
          </a:p>
        </p:txBody>
      </p:sp>
      <p:sp>
        <p:nvSpPr>
          <p:cNvPr id="7" name="Symbol zastępczy numeru slajdu 6">
            <a:extLst>
              <a:ext uri="{FF2B5EF4-FFF2-40B4-BE49-F238E27FC236}">
                <a16:creationId xmlns:a16="http://schemas.microsoft.com/office/drawing/2014/main" id="{98C85E23-0866-A75C-D546-342A20CD7E2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61976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1B6EBF-AA46-C8E1-D4E6-48FB4F340EBE}"/>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C7FEE311-EA1E-8B2A-42BA-1B0A39DD87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D8C0179D-81B0-282A-5885-955060F69ABF}"/>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0F7BF3EE-6510-239D-4F67-2FFE72D848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39B09E5F-1374-60E4-F9C5-EC6F36DCDE9A}"/>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23861929-384F-0CD0-8FD6-FCB8753A4B53}"/>
              </a:ext>
            </a:extLst>
          </p:cNvPr>
          <p:cNvSpPr>
            <a:spLocks noGrp="1"/>
          </p:cNvSpPr>
          <p:nvPr>
            <p:ph type="dt" sz="half" idx="10"/>
          </p:nvPr>
        </p:nvSpPr>
        <p:spPr/>
        <p:txBody>
          <a:bodyPr/>
          <a:lstStyle/>
          <a:p>
            <a:pPr algn="r"/>
            <a:fld id="{53BEF823-48A5-43FC-BE03-E79964288B41}" type="datetimeFigureOut">
              <a:rPr lang="en-US" smtClean="0"/>
              <a:pPr algn="r"/>
              <a:t>12/14/2023</a:t>
            </a:fld>
            <a:endParaRPr lang="en-US" dirty="0"/>
          </a:p>
        </p:txBody>
      </p:sp>
      <p:sp>
        <p:nvSpPr>
          <p:cNvPr id="8" name="Symbol zastępczy stopki 7">
            <a:extLst>
              <a:ext uri="{FF2B5EF4-FFF2-40B4-BE49-F238E27FC236}">
                <a16:creationId xmlns:a16="http://schemas.microsoft.com/office/drawing/2014/main" id="{5E952233-DF1D-71BE-7E2E-02398C63C3B4}"/>
              </a:ext>
            </a:extLst>
          </p:cNvPr>
          <p:cNvSpPr>
            <a:spLocks noGrp="1"/>
          </p:cNvSpPr>
          <p:nvPr>
            <p:ph type="ftr" sz="quarter" idx="11"/>
          </p:nvPr>
        </p:nvSpPr>
        <p:spPr/>
        <p:txBody>
          <a:bodyPr/>
          <a:lstStyle/>
          <a:p>
            <a:pPr algn="l"/>
            <a:endParaRPr lang="en-US" dirty="0"/>
          </a:p>
        </p:txBody>
      </p:sp>
      <p:sp>
        <p:nvSpPr>
          <p:cNvPr id="9" name="Symbol zastępczy numeru slajdu 8">
            <a:extLst>
              <a:ext uri="{FF2B5EF4-FFF2-40B4-BE49-F238E27FC236}">
                <a16:creationId xmlns:a16="http://schemas.microsoft.com/office/drawing/2014/main" id="{87F5DCB5-3D07-E9B2-F6B4-5E4755E0CFA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057030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1BE635-7949-9C24-099B-5CB60CDA24FD}"/>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695281B1-B704-5966-A86A-62BE325A74AB}"/>
              </a:ext>
            </a:extLst>
          </p:cNvPr>
          <p:cNvSpPr>
            <a:spLocks noGrp="1"/>
          </p:cNvSpPr>
          <p:nvPr>
            <p:ph type="dt" sz="half" idx="10"/>
          </p:nvPr>
        </p:nvSpPr>
        <p:spPr/>
        <p:txBody>
          <a:bodyPr/>
          <a:lstStyle/>
          <a:p>
            <a:pPr algn="r"/>
            <a:fld id="{53BEF823-48A5-43FC-BE03-E79964288B41}" type="datetimeFigureOut">
              <a:rPr lang="en-US" smtClean="0"/>
              <a:pPr algn="r"/>
              <a:t>12/14/2023</a:t>
            </a:fld>
            <a:endParaRPr lang="en-US" dirty="0"/>
          </a:p>
        </p:txBody>
      </p:sp>
      <p:sp>
        <p:nvSpPr>
          <p:cNvPr id="4" name="Symbol zastępczy stopki 3">
            <a:extLst>
              <a:ext uri="{FF2B5EF4-FFF2-40B4-BE49-F238E27FC236}">
                <a16:creationId xmlns:a16="http://schemas.microsoft.com/office/drawing/2014/main" id="{F237AA51-CD27-F029-CC52-BD483C243000}"/>
              </a:ext>
            </a:extLst>
          </p:cNvPr>
          <p:cNvSpPr>
            <a:spLocks noGrp="1"/>
          </p:cNvSpPr>
          <p:nvPr>
            <p:ph type="ftr" sz="quarter" idx="11"/>
          </p:nvPr>
        </p:nvSpPr>
        <p:spPr/>
        <p:txBody>
          <a:bodyPr/>
          <a:lstStyle/>
          <a:p>
            <a:pPr algn="l"/>
            <a:endParaRPr lang="en-US" dirty="0"/>
          </a:p>
        </p:txBody>
      </p:sp>
      <p:sp>
        <p:nvSpPr>
          <p:cNvPr id="5" name="Symbol zastępczy numeru slajdu 4">
            <a:extLst>
              <a:ext uri="{FF2B5EF4-FFF2-40B4-BE49-F238E27FC236}">
                <a16:creationId xmlns:a16="http://schemas.microsoft.com/office/drawing/2014/main" id="{A543DACE-44E9-E4E3-EBFF-104CE569135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33041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C84B8F0-D10B-36E1-64C9-3C7463CEDCD7}"/>
              </a:ext>
            </a:extLst>
          </p:cNvPr>
          <p:cNvSpPr>
            <a:spLocks noGrp="1"/>
          </p:cNvSpPr>
          <p:nvPr>
            <p:ph type="dt" sz="half" idx="10"/>
          </p:nvPr>
        </p:nvSpPr>
        <p:spPr/>
        <p:txBody>
          <a:bodyPr/>
          <a:lstStyle/>
          <a:p>
            <a:pPr algn="r"/>
            <a:fld id="{53BEF823-48A5-43FC-BE03-E79964288B41}" type="datetimeFigureOut">
              <a:rPr lang="en-US" smtClean="0"/>
              <a:pPr algn="r"/>
              <a:t>12/14/2023</a:t>
            </a:fld>
            <a:endParaRPr lang="en-US" dirty="0"/>
          </a:p>
        </p:txBody>
      </p:sp>
      <p:sp>
        <p:nvSpPr>
          <p:cNvPr id="3" name="Symbol zastępczy stopki 2">
            <a:extLst>
              <a:ext uri="{FF2B5EF4-FFF2-40B4-BE49-F238E27FC236}">
                <a16:creationId xmlns:a16="http://schemas.microsoft.com/office/drawing/2014/main" id="{0051F249-2E73-31B9-2F4B-6522413E72B2}"/>
              </a:ext>
            </a:extLst>
          </p:cNvPr>
          <p:cNvSpPr>
            <a:spLocks noGrp="1"/>
          </p:cNvSpPr>
          <p:nvPr>
            <p:ph type="ftr" sz="quarter" idx="11"/>
          </p:nvPr>
        </p:nvSpPr>
        <p:spPr/>
        <p:txBody>
          <a:bodyPr/>
          <a:lstStyle/>
          <a:p>
            <a:pPr algn="l"/>
            <a:endParaRPr lang="en-US" dirty="0"/>
          </a:p>
        </p:txBody>
      </p:sp>
      <p:sp>
        <p:nvSpPr>
          <p:cNvPr id="4" name="Symbol zastępczy numeru slajdu 3">
            <a:extLst>
              <a:ext uri="{FF2B5EF4-FFF2-40B4-BE49-F238E27FC236}">
                <a16:creationId xmlns:a16="http://schemas.microsoft.com/office/drawing/2014/main" id="{F67DDBE6-6878-9D6E-9C64-6F034924DDE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83435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B95F52-9ECE-9173-9281-A75B5ED8A539}"/>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06CB69F8-C5BB-E47A-2CF1-3D9BFA3F93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8395E174-EC01-89C9-F614-EB5CE04CA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D6541A9-9463-5C9E-31F0-79684D0D030F}"/>
              </a:ext>
            </a:extLst>
          </p:cNvPr>
          <p:cNvSpPr>
            <a:spLocks noGrp="1"/>
          </p:cNvSpPr>
          <p:nvPr>
            <p:ph type="dt" sz="half" idx="10"/>
          </p:nvPr>
        </p:nvSpPr>
        <p:spPr/>
        <p:txBody>
          <a:bodyPr/>
          <a:lstStyle/>
          <a:p>
            <a:pPr algn="r"/>
            <a:fld id="{53BEF823-48A5-43FC-BE03-E79964288B41}" type="datetimeFigureOut">
              <a:rPr lang="en-US" smtClean="0"/>
              <a:pPr algn="r"/>
              <a:t>12/14/2023</a:t>
            </a:fld>
            <a:endParaRPr lang="en-US" dirty="0"/>
          </a:p>
        </p:txBody>
      </p:sp>
      <p:sp>
        <p:nvSpPr>
          <p:cNvPr id="6" name="Symbol zastępczy stopki 5">
            <a:extLst>
              <a:ext uri="{FF2B5EF4-FFF2-40B4-BE49-F238E27FC236}">
                <a16:creationId xmlns:a16="http://schemas.microsoft.com/office/drawing/2014/main" id="{30E54673-CD5A-C423-1AAD-7B0AA5423E68}"/>
              </a:ext>
            </a:extLst>
          </p:cNvPr>
          <p:cNvSpPr>
            <a:spLocks noGrp="1"/>
          </p:cNvSpPr>
          <p:nvPr>
            <p:ph type="ftr" sz="quarter" idx="11"/>
          </p:nvPr>
        </p:nvSpPr>
        <p:spPr/>
        <p:txBody>
          <a:bodyPr/>
          <a:lstStyle/>
          <a:p>
            <a:pPr algn="l"/>
            <a:endParaRPr lang="en-US" dirty="0"/>
          </a:p>
        </p:txBody>
      </p:sp>
      <p:sp>
        <p:nvSpPr>
          <p:cNvPr id="7" name="Symbol zastępczy numeru slajdu 6">
            <a:extLst>
              <a:ext uri="{FF2B5EF4-FFF2-40B4-BE49-F238E27FC236}">
                <a16:creationId xmlns:a16="http://schemas.microsoft.com/office/drawing/2014/main" id="{D3F8D7CA-61EB-10B6-5516-2D933E5FE0F0}"/>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248066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DDBCA4-B754-539F-FB00-BB10D5351E8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D3E5779B-8A5C-0092-0F6D-81A9A49B89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97C107E8-D08B-5B41-E18C-338E72054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4414204-C149-EE32-4202-0EED0FAB96DE}"/>
              </a:ext>
            </a:extLst>
          </p:cNvPr>
          <p:cNvSpPr>
            <a:spLocks noGrp="1"/>
          </p:cNvSpPr>
          <p:nvPr>
            <p:ph type="dt" sz="half" idx="10"/>
          </p:nvPr>
        </p:nvSpPr>
        <p:spPr/>
        <p:txBody>
          <a:bodyPr/>
          <a:lstStyle/>
          <a:p>
            <a:pPr algn="r"/>
            <a:fld id="{53BEF823-48A5-43FC-BE03-E79964288B41}" type="datetimeFigureOut">
              <a:rPr lang="en-US" smtClean="0"/>
              <a:pPr algn="r"/>
              <a:t>12/14/2023</a:t>
            </a:fld>
            <a:endParaRPr lang="en-US" dirty="0"/>
          </a:p>
        </p:txBody>
      </p:sp>
      <p:sp>
        <p:nvSpPr>
          <p:cNvPr id="6" name="Symbol zastępczy stopki 5">
            <a:extLst>
              <a:ext uri="{FF2B5EF4-FFF2-40B4-BE49-F238E27FC236}">
                <a16:creationId xmlns:a16="http://schemas.microsoft.com/office/drawing/2014/main" id="{3AB08E64-15DC-BE95-C96D-5670001E8D4C}"/>
              </a:ext>
            </a:extLst>
          </p:cNvPr>
          <p:cNvSpPr>
            <a:spLocks noGrp="1"/>
          </p:cNvSpPr>
          <p:nvPr>
            <p:ph type="ftr" sz="quarter" idx="11"/>
          </p:nvPr>
        </p:nvSpPr>
        <p:spPr/>
        <p:txBody>
          <a:bodyPr/>
          <a:lstStyle/>
          <a:p>
            <a:pPr algn="l"/>
            <a:endParaRPr lang="en-US" dirty="0"/>
          </a:p>
        </p:txBody>
      </p:sp>
      <p:sp>
        <p:nvSpPr>
          <p:cNvPr id="7" name="Symbol zastępczy numeru slajdu 6">
            <a:extLst>
              <a:ext uri="{FF2B5EF4-FFF2-40B4-BE49-F238E27FC236}">
                <a16:creationId xmlns:a16="http://schemas.microsoft.com/office/drawing/2014/main" id="{9F7AA0FF-AF77-BDD9-9DEC-DACA1AF7F3F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48734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449154A2-CC52-9CD9-C7CE-3511BE057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84DF040A-80D4-391D-21B2-1B4FCB2BE0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4DECD39-0D1C-46A8-B027-6D14F14D5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53BEF823-48A5-43FC-BE03-E79964288B41}" type="datetimeFigureOut">
              <a:rPr lang="en-US" smtClean="0"/>
              <a:pPr algn="r"/>
              <a:t>12/14/2023</a:t>
            </a:fld>
            <a:endParaRPr lang="en-US" dirty="0"/>
          </a:p>
        </p:txBody>
      </p:sp>
      <p:sp>
        <p:nvSpPr>
          <p:cNvPr id="5" name="Symbol zastępczy stopki 4">
            <a:extLst>
              <a:ext uri="{FF2B5EF4-FFF2-40B4-BE49-F238E27FC236}">
                <a16:creationId xmlns:a16="http://schemas.microsoft.com/office/drawing/2014/main" id="{375DC00C-0C6E-DE73-3B3F-5810FC4125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en-US" dirty="0"/>
          </a:p>
        </p:txBody>
      </p:sp>
      <p:sp>
        <p:nvSpPr>
          <p:cNvPr id="6" name="Symbol zastępczy numeru slajdu 5">
            <a:extLst>
              <a:ext uri="{FF2B5EF4-FFF2-40B4-BE49-F238E27FC236}">
                <a16:creationId xmlns:a16="http://schemas.microsoft.com/office/drawing/2014/main" id="{0A162718-9B77-B377-1BA6-1E2F21F31B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08338598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tekst, gazeta, Ludzka twarz, osoba&#10;&#10;Opis wygenerowany automatycznie">
            <a:extLst>
              <a:ext uri="{FF2B5EF4-FFF2-40B4-BE49-F238E27FC236}">
                <a16:creationId xmlns:a16="http://schemas.microsoft.com/office/drawing/2014/main" id="{2B84EE2F-E96E-8486-B03A-DD2514FA64F8}"/>
              </a:ext>
            </a:extLst>
          </p:cNvPr>
          <p:cNvPicPr>
            <a:picLocks noChangeAspect="1"/>
          </p:cNvPicPr>
          <p:nvPr/>
        </p:nvPicPr>
        <p:blipFill rotWithShape="1">
          <a:blip r:embed="rId2">
            <a:extLst>
              <a:ext uri="{28A0092B-C50C-407E-A947-70E740481C1C}">
                <a14:useLocalDpi xmlns:a14="http://schemas.microsoft.com/office/drawing/2010/main" val="0"/>
              </a:ext>
            </a:extLst>
          </a:blip>
          <a:srcRect r="9089" b="1463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FCE4DC0B-7197-2DDD-6CA0-7C4B44317010}"/>
              </a:ext>
            </a:extLst>
          </p:cNvPr>
          <p:cNvSpPr>
            <a:spLocks noGrp="1"/>
          </p:cNvSpPr>
          <p:nvPr>
            <p:ph type="ctrTitle"/>
          </p:nvPr>
        </p:nvSpPr>
        <p:spPr>
          <a:xfrm>
            <a:off x="477981" y="1485899"/>
            <a:ext cx="4498466" cy="2840597"/>
          </a:xfrm>
        </p:spPr>
        <p:txBody>
          <a:bodyPr anchor="b">
            <a:normAutofit/>
          </a:bodyPr>
          <a:lstStyle/>
          <a:p>
            <a:pPr algn="l"/>
            <a:r>
              <a:rPr lang="pl-PL" sz="4800" dirty="0">
                <a:solidFill>
                  <a:schemeClr val="bg1"/>
                </a:solidFill>
              </a:rPr>
              <a:t>Fidel Castro </a:t>
            </a:r>
            <a:br>
              <a:rPr lang="pl-PL" sz="4800" dirty="0">
                <a:solidFill>
                  <a:schemeClr val="bg1"/>
                </a:solidFill>
              </a:rPr>
            </a:br>
            <a:r>
              <a:rPr lang="pl-PL" sz="4800" dirty="0">
                <a:solidFill>
                  <a:schemeClr val="bg1"/>
                </a:solidFill>
              </a:rPr>
              <a:t>i Jego epoka</a:t>
            </a:r>
            <a:br>
              <a:rPr lang="pl-PL" sz="4800" dirty="0">
                <a:solidFill>
                  <a:schemeClr val="bg1"/>
                </a:solidFill>
              </a:rPr>
            </a:br>
            <a:r>
              <a:rPr lang="pl-PL" sz="4800" dirty="0">
                <a:solidFill>
                  <a:schemeClr val="bg1"/>
                </a:solidFill>
              </a:rPr>
              <a:t>w polskiej prasie</a:t>
            </a:r>
          </a:p>
        </p:txBody>
      </p:sp>
      <p:sp>
        <p:nvSpPr>
          <p:cNvPr id="3" name="Podtytuł 2">
            <a:extLst>
              <a:ext uri="{FF2B5EF4-FFF2-40B4-BE49-F238E27FC236}">
                <a16:creationId xmlns:a16="http://schemas.microsoft.com/office/drawing/2014/main" id="{47B45F8E-9FC0-B153-3B32-A711ADDC3683}"/>
              </a:ext>
            </a:extLst>
          </p:cNvPr>
          <p:cNvSpPr>
            <a:spLocks noGrp="1"/>
          </p:cNvSpPr>
          <p:nvPr>
            <p:ph type="subTitle" idx="1"/>
          </p:nvPr>
        </p:nvSpPr>
        <p:spPr>
          <a:xfrm>
            <a:off x="477980" y="4872922"/>
            <a:ext cx="4023359" cy="1208141"/>
          </a:xfrm>
        </p:spPr>
        <p:txBody>
          <a:bodyPr>
            <a:normAutofit/>
          </a:bodyPr>
          <a:lstStyle/>
          <a:p>
            <a:pPr algn="l"/>
            <a:r>
              <a:rPr lang="pl-PL" sz="2000">
                <a:solidFill>
                  <a:schemeClr val="bg1"/>
                </a:solidFill>
                <a:latin typeface="Aptos Black" panose="020F0502020204030204" pitchFamily="34" charset="0"/>
                <a:cs typeface="Aharoni" panose="02010803020104030203" pitchFamily="2" charset="-79"/>
              </a:rPr>
              <a:t>dr Krzysztof Całus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76781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obrazu 5" descr="Obraz zawierający Ludzka twarz, portret, człowiek, szkic&#10;&#10;Opis wygenerowany automatycznie">
            <a:extLst>
              <a:ext uri="{FF2B5EF4-FFF2-40B4-BE49-F238E27FC236}">
                <a16:creationId xmlns:a16="http://schemas.microsoft.com/office/drawing/2014/main" id="{CF0700F2-1B03-BC26-2740-1C0BA4DDC08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7333" b="11744"/>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044DA92D-2E32-DDCC-1990-A1EF95D13DA5}"/>
              </a:ext>
            </a:extLst>
          </p:cNvPr>
          <p:cNvSpPr>
            <a:spLocks noGrp="1"/>
          </p:cNvSpPr>
          <p:nvPr>
            <p:ph type="title"/>
          </p:nvPr>
        </p:nvSpPr>
        <p:spPr>
          <a:xfrm>
            <a:off x="7774206" y="-222704"/>
            <a:ext cx="3822189" cy="1899912"/>
          </a:xfrm>
        </p:spPr>
        <p:txBody>
          <a:bodyPr vert="horz" lIns="91440" tIns="45720" rIns="91440" bIns="45720" rtlCol="0" anchor="ctr">
            <a:normAutofit/>
          </a:bodyPr>
          <a:lstStyle/>
          <a:p>
            <a:pPr algn="ctr"/>
            <a:r>
              <a:rPr lang="pl-PL" sz="4000" dirty="0"/>
              <a:t>Guevaryzm</a:t>
            </a:r>
            <a:endParaRPr lang="en-US" sz="4000" dirty="0"/>
          </a:p>
        </p:txBody>
      </p:sp>
      <p:sp>
        <p:nvSpPr>
          <p:cNvPr id="4" name="Symbol zastępczy tekstu 3">
            <a:extLst>
              <a:ext uri="{FF2B5EF4-FFF2-40B4-BE49-F238E27FC236}">
                <a16:creationId xmlns:a16="http://schemas.microsoft.com/office/drawing/2014/main" id="{2BA98870-D3D6-2F7E-8FE8-0A089CC27C51}"/>
              </a:ext>
            </a:extLst>
          </p:cNvPr>
          <p:cNvSpPr>
            <a:spLocks noGrp="1"/>
          </p:cNvSpPr>
          <p:nvPr>
            <p:ph type="body" sz="half" idx="2"/>
          </p:nvPr>
        </p:nvSpPr>
        <p:spPr>
          <a:xfrm>
            <a:off x="7718223" y="1818381"/>
            <a:ext cx="4103663" cy="4964974"/>
          </a:xfrm>
        </p:spPr>
        <p:txBody>
          <a:bodyPr vert="horz" lIns="91440" tIns="45720" rIns="91440" bIns="45720" rtlCol="0">
            <a:normAutofit fontScale="77500" lnSpcReduction="20000"/>
          </a:bodyPr>
          <a:lstStyle/>
          <a:p>
            <a:r>
              <a:rPr lang="pl-PL" sz="1800" dirty="0">
                <a:effectLst/>
                <a:latin typeface="Times New Roman" panose="02020603050405020304" pitchFamily="18" charset="0"/>
                <a:ea typeface="Times New Roman" panose="02020603050405020304" pitchFamily="18" charset="0"/>
              </a:rPr>
              <a:t>Ostatni podrozdział I rozdziału poświęcony został doktrynie guevaryzmu, jako lokalnej odmiany marksizmu dostosowanej do potrzeb krajów rozwijających się, ale także rozumianego jako teoria walki partyzanckiej i jego wpływu na późniejsze poglądy Fidela Castro. </a:t>
            </a:r>
          </a:p>
          <a:p>
            <a:r>
              <a:rPr lang="pl-PL" sz="1800" dirty="0">
                <a:effectLst/>
                <a:latin typeface="Times New Roman" panose="02020603050405020304" pitchFamily="18" charset="0"/>
                <a:ea typeface="Times New Roman" panose="02020603050405020304" pitchFamily="18" charset="0"/>
              </a:rPr>
              <a:t>Guevara czerpał z kilku nurtów marksizmu jednocześnie pozostając dalece krytycznym wobec systemu zaimplementowanego przez ZSRR w Europie Wschodniej. Z leninizmu przejął koncepcję rządów klasy robotniczej za pośrednictwem awangardowej partii komunistycznej. W tak zarządzanym państwie partia miała znieść prywatną własność środków produkcji i wprowadzić socjalizm będący etapem przejściowym na drodze do osiągnięcia komunizmu. Z trockizmu z kolei zapożyczył teorię permanentnej rewolucji, którą osobiście próbował uskuteczniać biorąc udział w antykolonialnych lewicowych przewrotach w Afryce i Ameryce Południowej, zaś z maoizmu przekonanie o możliwości przejścia państwa gospodarki feudalnej do socjalizmu z pominięciem fazy kapitalizmu. To również Ernesto Guevara przeszczepił na grunt kubański koncepcję walki partyzanckiej prowadzonej przez małe, dobrze wyszkolone i szybko przemieszczające się grupy żołnierzy, których skoordynowane akcje były w stanie doprowadzić do wybuchu ogólnokrajowej rewolucji na Wyspie.</a:t>
            </a:r>
          </a:p>
          <a:p>
            <a:endParaRPr lang="en-US" sz="2000" dirty="0"/>
          </a:p>
        </p:txBody>
      </p:sp>
    </p:spTree>
    <p:extLst>
      <p:ext uri="{BB962C8B-B14F-4D97-AF65-F5344CB8AC3E}">
        <p14:creationId xmlns:p14="http://schemas.microsoft.com/office/powerpoint/2010/main" val="3453644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DB90EDA9-2517-46EC-B6D4-3918D0478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ytuł 11">
            <a:extLst>
              <a:ext uri="{FF2B5EF4-FFF2-40B4-BE49-F238E27FC236}">
                <a16:creationId xmlns:a16="http://schemas.microsoft.com/office/drawing/2014/main" id="{8F8CA192-42CB-FBB3-9AFA-6BE6D1243536}"/>
              </a:ext>
            </a:extLst>
          </p:cNvPr>
          <p:cNvSpPr>
            <a:spLocks noGrp="1"/>
          </p:cNvSpPr>
          <p:nvPr>
            <p:ph type="title"/>
          </p:nvPr>
        </p:nvSpPr>
        <p:spPr>
          <a:xfrm>
            <a:off x="612648" y="1078992"/>
            <a:ext cx="6272784" cy="1536192"/>
          </a:xfrm>
        </p:spPr>
        <p:txBody>
          <a:bodyPr vert="horz" lIns="91440" tIns="45720" rIns="91440" bIns="45720" rtlCol="0" anchor="b">
            <a:normAutofit/>
          </a:bodyPr>
          <a:lstStyle/>
          <a:p>
            <a:r>
              <a:rPr lang="en-US" sz="3300" b="1" kern="1200">
                <a:solidFill>
                  <a:schemeClr val="tx1"/>
                </a:solidFill>
                <a:latin typeface="+mj-lt"/>
                <a:ea typeface="+mj-ea"/>
                <a:cs typeface="+mj-cs"/>
              </a:rPr>
              <a:t>Prasa PRL</a:t>
            </a:r>
            <a:br>
              <a:rPr lang="en-US" sz="3300" kern="1200">
                <a:solidFill>
                  <a:schemeClr val="tx1"/>
                </a:solidFill>
                <a:latin typeface="+mj-lt"/>
                <a:ea typeface="+mj-ea"/>
                <a:cs typeface="+mj-cs"/>
              </a:rPr>
            </a:br>
            <a:br>
              <a:rPr lang="en-US" sz="3300" kern="1200">
                <a:solidFill>
                  <a:schemeClr val="tx1"/>
                </a:solidFill>
                <a:latin typeface="+mj-lt"/>
                <a:ea typeface="+mj-ea"/>
                <a:cs typeface="+mj-cs"/>
              </a:rPr>
            </a:br>
            <a:r>
              <a:rPr lang="en-US" sz="3300" kern="1200">
                <a:solidFill>
                  <a:schemeClr val="tx1"/>
                </a:solidFill>
                <a:latin typeface="+mj-lt"/>
                <a:ea typeface="+mj-ea"/>
                <a:cs typeface="+mj-cs"/>
              </a:rPr>
              <a:t>„Polityka”</a:t>
            </a:r>
          </a:p>
        </p:txBody>
      </p:sp>
      <p:sp>
        <p:nvSpPr>
          <p:cNvPr id="60" name="Rectangle 59">
            <a:extLst>
              <a:ext uri="{FF2B5EF4-FFF2-40B4-BE49-F238E27FC236}">
                <a16:creationId xmlns:a16="http://schemas.microsoft.com/office/drawing/2014/main" id="{D449B1F2-532C-44C7-8AC7-28EA15EE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6" name="Symbol zastępczy zawartości 15" descr="Obraz zawierający tekst, gazeta, Publikacja, Papier gazetowy">
            <a:extLst>
              <a:ext uri="{FF2B5EF4-FFF2-40B4-BE49-F238E27FC236}">
                <a16:creationId xmlns:a16="http://schemas.microsoft.com/office/drawing/2014/main" id="{7E8BE38E-3A64-6584-5245-F124DE3044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084" r="47300" b="2"/>
          <a:stretch/>
        </p:blipFill>
        <p:spPr>
          <a:xfrm rot="5400000">
            <a:off x="8470711" y="-786703"/>
            <a:ext cx="2934586" cy="4507992"/>
          </a:xfrm>
          <a:prstGeom prst="rect">
            <a:avLst/>
          </a:prstGeom>
        </p:spPr>
      </p:pic>
      <p:sp>
        <p:nvSpPr>
          <p:cNvPr id="71" name="Rectangle 61">
            <a:extLst>
              <a:ext uri="{FF2B5EF4-FFF2-40B4-BE49-F238E27FC236}">
                <a16:creationId xmlns:a16="http://schemas.microsoft.com/office/drawing/2014/main" id="{EE7D3784-5CF9-4282-9B1C-52395785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ymbol zastępczy tekstu 13">
            <a:extLst>
              <a:ext uri="{FF2B5EF4-FFF2-40B4-BE49-F238E27FC236}">
                <a16:creationId xmlns:a16="http://schemas.microsoft.com/office/drawing/2014/main" id="{781B62C6-A587-2CD4-A461-0C19ACC156D7}"/>
              </a:ext>
            </a:extLst>
          </p:cNvPr>
          <p:cNvSpPr>
            <a:spLocks noGrp="1"/>
          </p:cNvSpPr>
          <p:nvPr>
            <p:ph type="body" sz="half" idx="2"/>
          </p:nvPr>
        </p:nvSpPr>
        <p:spPr>
          <a:xfrm>
            <a:off x="786808" y="3423684"/>
            <a:ext cx="6098623" cy="2757660"/>
          </a:xfrm>
        </p:spPr>
        <p:txBody>
          <a:bodyPr vert="horz" lIns="91440" tIns="45720" rIns="91440" bIns="45720" rtlCol="0">
            <a:normAutofit/>
          </a:bodyPr>
          <a:lstStyle/>
          <a:p>
            <a:r>
              <a:rPr lang="pl-PL" sz="1700" dirty="0">
                <a:effectLst/>
              </a:rPr>
              <a:t>Pierwszy podrozdział II rozdziału poświęcono tygodnikowi „Polityka”, będący oficjalnym organem prasowym PZPR. Periodyk ten stawiał sobie wówczas za cel kształtowanie światopoglądu czytelnika w duchu marksizmu-leninizmu. Kiedy na jego łamach poruszano tematykę rewolucji kubańskiej, zawsze podkreślano sytuację geopolityczną Kuby, jej historię, relacje z USA. Przeprowadzano politologiczne analizy, które miały świadczyć o słuszności prowadzonej przez kubańskie władze polityki. Podkreślano jej kolonialną przeszłość oraz późniejszą polityczną zależność od Stanów Zjednoczonych zaprowadzoną przez amerykańskie władze w imię zasady „Ameryka dla Amerykanów”. </a:t>
            </a:r>
            <a:endParaRPr lang="pl-PL" sz="1700" dirty="0"/>
          </a:p>
        </p:txBody>
      </p:sp>
      <p:pic>
        <p:nvPicPr>
          <p:cNvPr id="20" name="Obraz 19" descr="Obraz zawierający tekst, gazeta, papier, Papier gazetowy&#10;&#10;Opis wygenerowany automatycznie">
            <a:extLst>
              <a:ext uri="{FF2B5EF4-FFF2-40B4-BE49-F238E27FC236}">
                <a16:creationId xmlns:a16="http://schemas.microsoft.com/office/drawing/2014/main" id="{333DB902-6309-8ABD-230D-58C3A13B39BC}"/>
              </a:ext>
            </a:extLst>
          </p:cNvPr>
          <p:cNvPicPr>
            <a:picLocks noChangeAspect="1"/>
          </p:cNvPicPr>
          <p:nvPr/>
        </p:nvPicPr>
        <p:blipFill rotWithShape="1">
          <a:blip r:embed="rId3">
            <a:extLst>
              <a:ext uri="{28A0092B-C50C-407E-A947-70E740481C1C}">
                <a14:useLocalDpi xmlns:a14="http://schemas.microsoft.com/office/drawing/2010/main" val="0"/>
              </a:ext>
            </a:extLst>
          </a:blip>
          <a:srcRect l="31192" r="11311" b="-1"/>
          <a:stretch/>
        </p:blipFill>
        <p:spPr>
          <a:xfrm>
            <a:off x="7684008" y="3172968"/>
            <a:ext cx="4507992" cy="3685032"/>
          </a:xfrm>
          <a:prstGeom prst="rect">
            <a:avLst/>
          </a:prstGeom>
        </p:spPr>
      </p:pic>
    </p:spTree>
    <p:extLst>
      <p:ext uri="{BB962C8B-B14F-4D97-AF65-F5344CB8AC3E}">
        <p14:creationId xmlns:p14="http://schemas.microsoft.com/office/powerpoint/2010/main" val="2893270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62DC88E-FE6A-2032-0EE8-8A800F8E7BEA}"/>
              </a:ext>
            </a:extLst>
          </p:cNvPr>
          <p:cNvSpPr>
            <a:spLocks noGrp="1"/>
          </p:cNvSpPr>
          <p:nvPr>
            <p:ph type="title"/>
          </p:nvPr>
        </p:nvSpPr>
        <p:spPr>
          <a:xfrm>
            <a:off x="0" y="365125"/>
            <a:ext cx="6525491" cy="1807305"/>
          </a:xfrm>
        </p:spPr>
        <p:txBody>
          <a:bodyPr vert="horz" lIns="91440" tIns="45720" rIns="91440" bIns="45720" rtlCol="0" anchor="ctr">
            <a:normAutofit/>
          </a:bodyPr>
          <a:lstStyle/>
          <a:p>
            <a:r>
              <a:rPr lang="pl-PL" sz="4400" dirty="0"/>
              <a:t>„Sprawy Międzynarodowe”</a:t>
            </a:r>
            <a:endParaRPr lang="en-US" sz="4400" dirty="0"/>
          </a:p>
        </p:txBody>
      </p:sp>
      <p:sp>
        <p:nvSpPr>
          <p:cNvPr id="4" name="Symbol zastępczy tekstu 3">
            <a:extLst>
              <a:ext uri="{FF2B5EF4-FFF2-40B4-BE49-F238E27FC236}">
                <a16:creationId xmlns:a16="http://schemas.microsoft.com/office/drawing/2014/main" id="{8B423CF2-4A7A-EA2D-0D24-6E3CDBAFB348}"/>
              </a:ext>
            </a:extLst>
          </p:cNvPr>
          <p:cNvSpPr>
            <a:spLocks noGrp="1"/>
          </p:cNvSpPr>
          <p:nvPr>
            <p:ph type="body" sz="half" idx="2"/>
          </p:nvPr>
        </p:nvSpPr>
        <p:spPr>
          <a:xfrm>
            <a:off x="838200" y="2333297"/>
            <a:ext cx="4619621" cy="3843666"/>
          </a:xfrm>
        </p:spPr>
        <p:txBody>
          <a:bodyPr vert="horz" lIns="91440" tIns="45720" rIns="91440" bIns="45720" rtlCol="0">
            <a:normAutofit/>
          </a:bodyPr>
          <a:lstStyle/>
          <a:p>
            <a:r>
              <a:rPr lang="pl-PL" sz="1300" dirty="0"/>
              <a:t>Kolejny podrozdział drugiego rozdziału poświęcono periodykowi naukowemu „Sprawy Międzynarodowe” wydawanemu pod auspicjami Polskiego Instytutu Spraw Międzynarodowych. Jest to czasopismo eksperckie, niszowe, przeznaczone dla osób, które zawodowo zajmują się polityką zagraniczną i posiadających specjalistyczną wiedzę na ten temat. Za czasów Polski Ludowej podejmowano się w nim analizy polskiej polityki zagranicznej uwzględniając ówcześnie obowiązującą strategię geopolityczną opartą na doktrynie bezpieczeństwa narodowego, którego gwarantem miał być sojusz militarny, polityczny i gospodarczy z ZSRR. O Kubie pisano zazwyczaj w kontekście możliwych konfrontacji militarnych z USA i kryzysów politycznych mogących prowadzić do zaburzenia dwubiegunowego, pojałtańskiego ładu światowego. Dużo miejsca poświęcono więc wspomnianemu już kryzysowi kubańskiemu, który gdyby nie został zażegnany, mógłby doprowadzić do wybuchu globalnego konfliktu zbrojnego z użyciem broni atomowej. Ważnym tematem dla redaktorów „Spraw Międzynarodowych” był Ruch Państw Niezaangażowanych, do którego należała również Kuba. </a:t>
            </a:r>
          </a:p>
        </p:txBody>
      </p:sp>
      <p:pic>
        <p:nvPicPr>
          <p:cNvPr id="6" name="Symbol zastępczy zawartości 5" descr="Obraz zawierający tekst, książka, Okładka książki, Czcionka&#10;&#10;Opis wygenerowany automatycznie">
            <a:extLst>
              <a:ext uri="{FF2B5EF4-FFF2-40B4-BE49-F238E27FC236}">
                <a16:creationId xmlns:a16="http://schemas.microsoft.com/office/drawing/2014/main" id="{87E5542F-61B9-D575-AE16-40AACC1C3C8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2409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0475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zawartości 5" descr="Obraz zawierający tekst, gazeta, Publikacja, papier&#10;&#10;Opis wygenerowany automatycznie">
            <a:extLst>
              <a:ext uri="{FF2B5EF4-FFF2-40B4-BE49-F238E27FC236}">
                <a16:creationId xmlns:a16="http://schemas.microsoft.com/office/drawing/2014/main" id="{360357AA-6A5B-C438-D30C-2DC59D062E1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28" r="1" b="14090"/>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Obraz 7" descr="Obraz zawierający tekst, osoba, plakat, kobieta&#10;&#10;Opis wygenerowany automatycznie">
            <a:extLst>
              <a:ext uri="{FF2B5EF4-FFF2-40B4-BE49-F238E27FC236}">
                <a16:creationId xmlns:a16="http://schemas.microsoft.com/office/drawing/2014/main" id="{C9AC3442-B0A9-918D-9DA1-CA4899FB4A9E}"/>
              </a:ext>
            </a:extLst>
          </p:cNvPr>
          <p:cNvPicPr>
            <a:picLocks noChangeAspect="1"/>
          </p:cNvPicPr>
          <p:nvPr/>
        </p:nvPicPr>
        <p:blipFill rotWithShape="1">
          <a:blip r:embed="rId3">
            <a:extLst>
              <a:ext uri="{28A0092B-C50C-407E-A947-70E740481C1C}">
                <a14:useLocalDpi xmlns:a14="http://schemas.microsoft.com/office/drawing/2010/main" val="0"/>
              </a:ext>
            </a:extLst>
          </a:blip>
          <a:srcRect r="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5" name="Freeform: Shape 14">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749E0AE2-07D8-4C69-E26E-8BD32CD8DFBA}"/>
              </a:ext>
            </a:extLst>
          </p:cNvPr>
          <p:cNvSpPr>
            <a:spLocks noGrp="1"/>
          </p:cNvSpPr>
          <p:nvPr>
            <p:ph type="title"/>
          </p:nvPr>
        </p:nvSpPr>
        <p:spPr>
          <a:xfrm>
            <a:off x="448056" y="681038"/>
            <a:ext cx="2804504" cy="1325563"/>
          </a:xfrm>
        </p:spPr>
        <p:txBody>
          <a:bodyPr vert="horz" lIns="91440" tIns="45720" rIns="91440" bIns="45720" rtlCol="0" anchor="ctr">
            <a:normAutofit/>
          </a:bodyPr>
          <a:lstStyle/>
          <a:p>
            <a:pPr algn="ctr"/>
            <a:r>
              <a:rPr lang="pl-PL" sz="2800" kern="1200" dirty="0">
                <a:solidFill>
                  <a:schemeClr val="tx1"/>
                </a:solidFill>
                <a:latin typeface="+mj-lt"/>
                <a:ea typeface="+mj-ea"/>
                <a:cs typeface="+mj-cs"/>
              </a:rPr>
              <a:t>„Perspektywy”</a:t>
            </a:r>
            <a:endParaRPr lang="en-US" sz="2800" kern="1200" dirty="0">
              <a:solidFill>
                <a:schemeClr val="tx1"/>
              </a:solidFill>
              <a:latin typeface="+mj-lt"/>
              <a:ea typeface="+mj-ea"/>
              <a:cs typeface="+mj-cs"/>
            </a:endParaRPr>
          </a:p>
        </p:txBody>
      </p:sp>
      <p:sp>
        <p:nvSpPr>
          <p:cNvPr id="19" name="Rectangle 18">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ymbol zastępczy tekstu 3">
            <a:extLst>
              <a:ext uri="{FF2B5EF4-FFF2-40B4-BE49-F238E27FC236}">
                <a16:creationId xmlns:a16="http://schemas.microsoft.com/office/drawing/2014/main" id="{EA35418D-3B04-3A6E-E29D-13F8064CF6BD}"/>
              </a:ext>
            </a:extLst>
          </p:cNvPr>
          <p:cNvSpPr>
            <a:spLocks noGrp="1"/>
          </p:cNvSpPr>
          <p:nvPr>
            <p:ph type="body" sz="half" idx="2"/>
          </p:nvPr>
        </p:nvSpPr>
        <p:spPr>
          <a:xfrm>
            <a:off x="448056" y="2258170"/>
            <a:ext cx="2804504" cy="4367074"/>
          </a:xfrm>
        </p:spPr>
        <p:txBody>
          <a:bodyPr vert="horz" lIns="91440" tIns="45720" rIns="91440" bIns="45720" rtlCol="0">
            <a:noAutofit/>
          </a:bodyPr>
          <a:lstStyle/>
          <a:p>
            <a:r>
              <a:rPr lang="pl-PL" sz="1200" dirty="0"/>
              <a:t>Trzeci podrozdział drugiego rozdziału Autor poświęcił „Ilustrowanemu Tygodnikowi Społeczno - Politycznemu »Perspektywy«”. Był to periodyk o charakterze kulturalno- rozrywkowym. Poruszając temat Kuby i rewolucji kubańskiej jego redaktorzy nie skupiali się tylko na kwestiach politycznych, ale również na kubańskiej kulturze oraz na codziennym życiu Kubańczyków, którego opisy pochodziły z bezpośrednich relacji korespondentów. Czytelnik mógł dzięki lekturze tego czasopisma poznać kubański film, literaturę oraz malarstwo. Miał możliwość również przeczytać o sytuacji politycznej na Kubie, gdy ta się zmieniała, gdy działo się coś ważnego, coś co miało znaczenie dla samej Kuby lub dla Polski. „Perspektywy” były też skierowane do innego czytelnika niż poprzednie tytuły. Do takiego, który niekoniecznie jest dobrze zaznajomiony z omawianą tematyką, ale chce z jakiegoś powodu dowiedzieć się czegoś o świecie, w formie skondensowanej i łatwej do przyjęcia.</a:t>
            </a:r>
            <a:endParaRPr lang="en-US" sz="1200" dirty="0"/>
          </a:p>
        </p:txBody>
      </p:sp>
    </p:spTree>
    <p:extLst>
      <p:ext uri="{BB962C8B-B14F-4D97-AF65-F5344CB8AC3E}">
        <p14:creationId xmlns:p14="http://schemas.microsoft.com/office/powerpoint/2010/main" val="4171933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Symbol zastępczy zawartości 19" descr="Obraz zawierający tekst, gazeta, Papier gazetowy, Publikacja&#10;&#10;Opis wygenerowany automatycznie">
            <a:extLst>
              <a:ext uri="{FF2B5EF4-FFF2-40B4-BE49-F238E27FC236}">
                <a16:creationId xmlns:a16="http://schemas.microsoft.com/office/drawing/2014/main" id="{525BFFA1-2DEC-69C2-32E6-B5FB9DA3573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60106"/>
          <a:stretch/>
        </p:blipFill>
        <p:spPr>
          <a:xfrm rot="5400000">
            <a:off x="1405822" y="-1405821"/>
            <a:ext cx="6858000" cy="9669642"/>
          </a:xfrm>
          <a:prstGeom prst="rect">
            <a:avLst/>
          </a:prstGeom>
        </p:spPr>
      </p:pic>
      <p:sp>
        <p:nvSpPr>
          <p:cNvPr id="34" name="Rectangle 3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0253F53D-9964-46C2-B374-A0A36B57E8E9}"/>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algn="ctr"/>
            <a:r>
              <a:rPr lang="pl-PL" sz="4000" dirty="0"/>
              <a:t>„Forum”</a:t>
            </a:r>
            <a:endParaRPr lang="en-US" sz="4000" dirty="0"/>
          </a:p>
        </p:txBody>
      </p:sp>
      <p:sp>
        <p:nvSpPr>
          <p:cNvPr id="4" name="Symbol zastępczy tekstu 3">
            <a:extLst>
              <a:ext uri="{FF2B5EF4-FFF2-40B4-BE49-F238E27FC236}">
                <a16:creationId xmlns:a16="http://schemas.microsoft.com/office/drawing/2014/main" id="{1974D2F7-0B52-B084-3822-734D48204A4E}"/>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r>
              <a:rPr lang="pl-PL" sz="1300" dirty="0"/>
              <a:t>W czwartym podrozdziale Autor podjął się omówienia obrazu rewolucji kubańskiej przedstawionego w PRL na łamach tygodnika „Forum”. Jest to czasopismo zajmujące się publikowaniem głównie przedruków artykułów z prasy zagranicznej. Te, które dotyczyły Kuby i rewolucji kubańskiej pochodziły gównie, choć nie tylko, z prasy lewicowej.</a:t>
            </a:r>
          </a:p>
          <a:p>
            <a:r>
              <a:rPr lang="pl-PL" sz="1300" dirty="0"/>
              <a:t>Z „Forum” czytelnik był w stanie dowiedzieć się, co prasa zagraniczna pisała na temat Ernesto „Che” Guevary i jego działań w Afryce. Przybliżano w niej założenia jego filozofii, postulatów ze szczególnym uwzględnieniem idei antykolonializmu. W publikowanych artykułach „Che” Guevara przedstawiany był jako ideowiec walczący o wyzwolenie uciśnionych ludów Afryki spod kolonialnego panowania, co zostało odpowiednio uzasadnione poprzez odwołanie się do głoszonego przez niego marksizmu. </a:t>
            </a:r>
          </a:p>
        </p:txBody>
      </p:sp>
    </p:spTree>
    <p:extLst>
      <p:ext uri="{BB962C8B-B14F-4D97-AF65-F5344CB8AC3E}">
        <p14:creationId xmlns:p14="http://schemas.microsoft.com/office/powerpoint/2010/main" val="949239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2">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80C945A2-547F-4452-5D10-3EA78CEDEAD6}"/>
              </a:ext>
            </a:extLst>
          </p:cNvPr>
          <p:cNvSpPr>
            <a:spLocks noGrp="1"/>
          </p:cNvSpPr>
          <p:nvPr>
            <p:ph type="title"/>
          </p:nvPr>
        </p:nvSpPr>
        <p:spPr>
          <a:xfrm>
            <a:off x="1137034" y="224444"/>
            <a:ext cx="6881026" cy="1803861"/>
          </a:xfrm>
        </p:spPr>
        <p:txBody>
          <a:bodyPr vert="horz" lIns="91440" tIns="45720" rIns="91440" bIns="45720" rtlCol="0" anchor="ctr">
            <a:normAutofit fontScale="90000"/>
          </a:bodyPr>
          <a:lstStyle/>
          <a:p>
            <a:pPr algn="ctr"/>
            <a:r>
              <a:rPr lang="pl-PL" sz="4400" kern="1200" dirty="0">
                <a:solidFill>
                  <a:schemeClr val="tx1"/>
                </a:solidFill>
                <a:latin typeface="+mj-lt"/>
                <a:ea typeface="+mj-ea"/>
                <a:cs typeface="+mj-cs"/>
              </a:rPr>
              <a:t>Prasa katolicka w PRL</a:t>
            </a:r>
            <a:br>
              <a:rPr lang="pl-PL" sz="4400" kern="1200" dirty="0">
                <a:solidFill>
                  <a:schemeClr val="tx1"/>
                </a:solidFill>
                <a:latin typeface="+mj-lt"/>
                <a:ea typeface="+mj-ea"/>
                <a:cs typeface="+mj-cs"/>
              </a:rPr>
            </a:br>
            <a:br>
              <a:rPr lang="pl-PL" sz="4400" kern="1200" dirty="0">
                <a:solidFill>
                  <a:schemeClr val="tx1"/>
                </a:solidFill>
                <a:latin typeface="+mj-lt"/>
                <a:ea typeface="+mj-ea"/>
                <a:cs typeface="+mj-cs"/>
              </a:rPr>
            </a:br>
            <a:r>
              <a:rPr lang="pl-PL" sz="4400" kern="1200" dirty="0">
                <a:solidFill>
                  <a:schemeClr val="tx1"/>
                </a:solidFill>
                <a:latin typeface="+mj-lt"/>
                <a:ea typeface="+mj-ea"/>
                <a:cs typeface="+mj-cs"/>
              </a:rPr>
              <a:t>„Tygodnik Powszechny”</a:t>
            </a:r>
            <a:endParaRPr lang="en-US" sz="4400" kern="1200" dirty="0">
              <a:solidFill>
                <a:schemeClr val="tx1"/>
              </a:solidFill>
              <a:latin typeface="+mj-lt"/>
              <a:ea typeface="+mj-ea"/>
              <a:cs typeface="+mj-cs"/>
            </a:endParaRPr>
          </a:p>
        </p:txBody>
      </p:sp>
      <p:sp>
        <p:nvSpPr>
          <p:cNvPr id="4" name="Symbol zastępczy tekstu 3">
            <a:extLst>
              <a:ext uri="{FF2B5EF4-FFF2-40B4-BE49-F238E27FC236}">
                <a16:creationId xmlns:a16="http://schemas.microsoft.com/office/drawing/2014/main" id="{BE1170E0-EF79-741B-0938-49E98DB52AC8}"/>
              </a:ext>
            </a:extLst>
          </p:cNvPr>
          <p:cNvSpPr>
            <a:spLocks noGrp="1"/>
          </p:cNvSpPr>
          <p:nvPr>
            <p:ph type="body" sz="half" idx="2"/>
          </p:nvPr>
        </p:nvSpPr>
        <p:spPr>
          <a:xfrm>
            <a:off x="1137034" y="2194102"/>
            <a:ext cx="6573951" cy="3908585"/>
          </a:xfrm>
        </p:spPr>
        <p:txBody>
          <a:bodyPr vert="horz" lIns="91440" tIns="45720" rIns="91440" bIns="45720" rtlCol="0">
            <a:normAutofit/>
          </a:bodyPr>
          <a:lstStyle/>
          <a:p>
            <a:r>
              <a:rPr lang="pl-PL" sz="1300" dirty="0">
                <a:effectLst/>
              </a:rPr>
              <a:t>Trzeci rozdział pracy doktorskiej Autor poświęcił na przeanalizowanie stosunku prasy katolickiej w czasach Polski Ludowej do Kuby i jej rewolucji. W tamtym czasie to właśnie prasa związana z Kościołem katolickim prezentowała linię odmienną od marksistowsko- leninowskiej, choć i tak podporządkowaną wspieranej przez rząd ideologii w mniejszym lub większym stopniu. Opisane w dysertacji katolickie periodyki prezentowały nurt katolicyzmu otwartego, posoborowego, skłonnego do podjęcia dialogu z władzami komunistycznymi.</a:t>
            </a:r>
          </a:p>
          <a:p>
            <a:pPr>
              <a:spcAft>
                <a:spcPts val="600"/>
              </a:spcAft>
            </a:pPr>
            <a:r>
              <a:rPr lang="pl-PL" sz="1300" dirty="0">
                <a:effectLst/>
              </a:rPr>
              <a:t>„Tygodnik Powszechny” to periodyk wydawany od 1945 roku. Reprezentował środowisko katolików gotowych zaakceptować zaistniałe zmiany polityczne i szukać płaszczyzny porozumienia z komunistami. Redaktorzy deklarowali chęć włączenia się w dzieło odbudowy Polski po wojnie. Zadanie, jakie przed sobą postawili to odnalezienie punktów wspólnych między katolicyzmem, a filozofią marksizmu i stworzenie płaszczyzny wzajemnego dialogu między nimi. Grupą docelową tej gazety była inteligencja katolicka, gotowa uczestniczyć w intelektualnych polemikach z przedstawicielami innych idei światopoglądowych. Przez wiele lat to właśnie łamy „Tygodnika Powszechnego” były platformą w miarę swobodnej wymiany myśli. Redaktorzy starali się pomóc katolikom odnaleźć się w nieprzyjaznej rzeczywistości ideologicznej i odpowiedzieć na pytanie, jak pogodzić bycie obywatelem Polski Ludowej z katolicyzmem bez konieczności postępowania wbrew własnemu sumieniu.</a:t>
            </a:r>
          </a:p>
          <a:p>
            <a:r>
              <a:rPr lang="en-US" sz="1300" dirty="0">
                <a:effectLst/>
              </a:rPr>
              <a:t> </a:t>
            </a:r>
          </a:p>
          <a:p>
            <a:endParaRPr lang="en-US" sz="1300" dirty="0"/>
          </a:p>
        </p:txBody>
      </p:sp>
      <p:pic>
        <p:nvPicPr>
          <p:cNvPr id="6" name="Symbol zastępczy zawartości 5" descr="Obraz zawierający tekst, gazeta, pismo odręczne, papier&#10;&#10;Opis wygenerowany automatycznie">
            <a:extLst>
              <a:ext uri="{FF2B5EF4-FFF2-40B4-BE49-F238E27FC236}">
                <a16:creationId xmlns:a16="http://schemas.microsoft.com/office/drawing/2014/main" id="{63F52975-AD63-7CFC-938F-BC8252D7DA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879770" y="1545770"/>
            <a:ext cx="6858000" cy="3766459"/>
          </a:xfrm>
          <a:prstGeom prst="rect">
            <a:avLst/>
          </a:prstGeom>
        </p:spPr>
      </p:pic>
    </p:spTree>
    <p:extLst>
      <p:ext uri="{BB962C8B-B14F-4D97-AF65-F5344CB8AC3E}">
        <p14:creationId xmlns:p14="http://schemas.microsoft.com/office/powerpoint/2010/main" val="442494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zawartości 5" descr="Obraz zawierający tekst, książka, papier, Publikacja&#10;&#10;Opis wygenerowany automatycznie">
            <a:extLst>
              <a:ext uri="{FF2B5EF4-FFF2-40B4-BE49-F238E27FC236}">
                <a16:creationId xmlns:a16="http://schemas.microsoft.com/office/drawing/2014/main" id="{4E209CFC-5972-942E-C70F-16BC067B3A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0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75003452-5309-384B-2E71-E9BCC334715E}"/>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gn="ctr"/>
            <a:r>
              <a:rPr lang="pl-PL" sz="4000" dirty="0"/>
              <a:t>Miesięcznik </a:t>
            </a:r>
            <a:br>
              <a:rPr lang="pl-PL" sz="4000" dirty="0"/>
            </a:br>
            <a:r>
              <a:rPr lang="pl-PL" sz="4000" dirty="0"/>
              <a:t>„Znak”</a:t>
            </a:r>
            <a:endParaRPr lang="en-US" sz="4000" dirty="0"/>
          </a:p>
        </p:txBody>
      </p:sp>
      <p:sp>
        <p:nvSpPr>
          <p:cNvPr id="4" name="Symbol zastępczy tekstu 3">
            <a:extLst>
              <a:ext uri="{FF2B5EF4-FFF2-40B4-BE49-F238E27FC236}">
                <a16:creationId xmlns:a16="http://schemas.microsoft.com/office/drawing/2014/main" id="{FE540017-6640-B682-4353-4AEB842124A8}"/>
              </a:ext>
            </a:extLst>
          </p:cNvPr>
          <p:cNvSpPr>
            <a:spLocks noGrp="1"/>
          </p:cNvSpPr>
          <p:nvPr>
            <p:ph type="body" sz="half" idx="2"/>
          </p:nvPr>
        </p:nvSpPr>
        <p:spPr>
          <a:xfrm>
            <a:off x="838200" y="2434201"/>
            <a:ext cx="3822189" cy="3742762"/>
          </a:xfrm>
        </p:spPr>
        <p:txBody>
          <a:bodyPr vert="horz" lIns="91440" tIns="45720" rIns="91440" bIns="45720" rtlCol="0">
            <a:normAutofit fontScale="25000" lnSpcReduction="20000"/>
          </a:bodyPr>
          <a:lstStyle/>
          <a:p>
            <a:pPr>
              <a:spcAft>
                <a:spcPts val="600"/>
              </a:spcAft>
            </a:pPr>
            <a:r>
              <a:rPr lang="en-US" sz="5900" dirty="0">
                <a:effectLst/>
              </a:rPr>
              <a:t>Miesięcznik </a:t>
            </a:r>
            <a:r>
              <a:rPr lang="pl-PL" sz="5900" dirty="0">
                <a:effectLst/>
              </a:rPr>
              <a:t>„</a:t>
            </a:r>
            <a:r>
              <a:rPr lang="en-US" sz="5900" dirty="0">
                <a:effectLst/>
              </a:rPr>
              <a:t>Znak” od początku, w przeciwieństwie do „Tygodnika Powszechnego” był pismem formalnie niezależnym od Kościoła katolickiego, wzorowanym na francuskim „Esprit”, bardzo silnie naznaczonym filozofią personalistyczną. Częściej też poruszano tematykę polityczną, w tym także kubańską. Szczególnie było to widoczne w sytuacjach, kiedy na świecie działy się rzeczy, które stawiały przed ludźmi wyzwania moralne. Redaktorzy starali się być dla czytelników pomocnikami w kształtowaniu własnych poglądów na ówczesną </a:t>
            </a:r>
            <a:r>
              <a:rPr lang="pl-PL" sz="5900" dirty="0">
                <a:effectLst/>
              </a:rPr>
              <a:t>sytuację</a:t>
            </a:r>
            <a:r>
              <a:rPr lang="en-US" sz="5900" dirty="0">
                <a:effectLst/>
              </a:rPr>
              <a:t> polityczną na świecie. Mimo, wydawać by się mogło, antykomunistycznej proweniencji, nie zawsze opisywali konflikt zimnowojenny, czy też konkretne jego odsłony, stając po stronie Zachodu. Zdarzało się, że na jego łamach krytykowano amerykańską politykę wobec Kuby, a </a:t>
            </a:r>
            <a:r>
              <a:rPr lang="pl-PL" sz="5900" dirty="0">
                <a:effectLst/>
              </a:rPr>
              <a:t>ponad</a:t>
            </a:r>
            <a:r>
              <a:rPr lang="en-US" sz="5900" dirty="0">
                <a:effectLst/>
              </a:rPr>
              <a:t> wszystko wyrażano poparcie dla pokojowego rozwiązywania konfliktów, zwłaszcza w obliczu zagrożenia wojną atomową.</a:t>
            </a:r>
          </a:p>
          <a:p>
            <a:pPr>
              <a:tabLst>
                <a:tab pos="115570" algn="l"/>
              </a:tabLst>
            </a:pPr>
            <a:r>
              <a:rPr lang="en-US" sz="1100" dirty="0">
                <a:effectLst/>
              </a:rPr>
              <a:t>	 </a:t>
            </a:r>
          </a:p>
          <a:p>
            <a:pPr indent="-228600">
              <a:buFont typeface="Arial" panose="020B0604020202020204" pitchFamily="34" charset="0"/>
              <a:buChar char="•"/>
            </a:pPr>
            <a:endParaRPr lang="en-US" sz="1100" dirty="0"/>
          </a:p>
        </p:txBody>
      </p:sp>
    </p:spTree>
    <p:extLst>
      <p:ext uri="{BB962C8B-B14F-4D97-AF65-F5344CB8AC3E}">
        <p14:creationId xmlns:p14="http://schemas.microsoft.com/office/powerpoint/2010/main" val="2642673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A25E505-9E09-6CB6-9435-34FA9EA0E413}"/>
              </a:ext>
            </a:extLst>
          </p:cNvPr>
          <p:cNvSpPr>
            <a:spLocks noGrp="1"/>
          </p:cNvSpPr>
          <p:nvPr>
            <p:ph type="title"/>
          </p:nvPr>
        </p:nvSpPr>
        <p:spPr>
          <a:xfrm>
            <a:off x="770944" y="752857"/>
            <a:ext cx="5334197" cy="1708242"/>
          </a:xfrm>
        </p:spPr>
        <p:txBody>
          <a:bodyPr vert="horz" lIns="91440" tIns="45720" rIns="91440" bIns="45720" rtlCol="0" anchor="ctr">
            <a:normAutofit/>
          </a:bodyPr>
          <a:lstStyle/>
          <a:p>
            <a:pPr algn="ctr"/>
            <a:r>
              <a:rPr lang="pl-PL" sz="4000" dirty="0"/>
              <a:t>„Niedziela”</a:t>
            </a:r>
          </a:p>
        </p:txBody>
      </p:sp>
      <p:sp>
        <p:nvSpPr>
          <p:cNvPr id="4" name="Symbol zastępczy tekstu 3">
            <a:extLst>
              <a:ext uri="{FF2B5EF4-FFF2-40B4-BE49-F238E27FC236}">
                <a16:creationId xmlns:a16="http://schemas.microsoft.com/office/drawing/2014/main" id="{923926BD-9675-8A62-6209-59B743717C2F}"/>
              </a:ext>
            </a:extLst>
          </p:cNvPr>
          <p:cNvSpPr>
            <a:spLocks noGrp="1"/>
          </p:cNvSpPr>
          <p:nvPr>
            <p:ph type="body" sz="half" idx="2"/>
          </p:nvPr>
        </p:nvSpPr>
        <p:spPr>
          <a:xfrm>
            <a:off x="761800" y="2470244"/>
            <a:ext cx="5334197" cy="4159156"/>
          </a:xfrm>
        </p:spPr>
        <p:txBody>
          <a:bodyPr vert="horz" lIns="91440" tIns="45720" rIns="91440" bIns="45720" rtlCol="0" anchor="ctr">
            <a:normAutofit lnSpcReduction="10000"/>
          </a:bodyPr>
          <a:lstStyle/>
          <a:p>
            <a:r>
              <a:rPr lang="pl-PL" dirty="0">
                <a:effectLst/>
              </a:rPr>
              <a:t>Z kolei Tygodnik Katolicki „Niedziela” koncentrował się raczej na życiu wewnętrznym Kościoła katolickiego i jeśli poruszał temat Kuby i jej rewolucji to tylko w kontekście sytuacji katolików na Wyspie, dialogu Kościoła z rządem kubańskim lub planowanej wówczas na przyszłość pielgrzymki Jana Pawła II do tego kraju. Szczególnie dużo miejsca redaktorzy poświęcili omówieniu Krajowego Spotkania Kościelnego w Hawanie w 1986 roku. W kilku artykułach i relacjach z wywiadów opisywano jak bardzo zmienił się stosunek kubańskiego rządu do hierarchii kościelnej, jak dalece obie strony gotowe były pójść na kompromis, aby osiągnąć porozumienie, które pozwoliłoby kubańskim katolikom cieszyć się swobodą praktykowania religii, a duchownym wolnością sprawowania posługi duszpasterskiej. Podkreślano, jaki wielki przełom nastąpił, jak wiekopomne było to wydarzenie i wyrażano nadzieję, że Jan Paweł II po zastosowaniu się do bilateralnych ustaleń z Hawany będzie mógł odwiedzić Wyspę. Podkreślano, że strona kubańska zapewniała, iż zostanie przyjęty z szacunkiem należnym głowie państwa i Kościoła.</a:t>
            </a:r>
          </a:p>
          <a:p>
            <a:pPr indent="-228600">
              <a:buFont typeface="Arial" panose="020B0604020202020204" pitchFamily="34" charset="0"/>
              <a:buChar char="•"/>
            </a:pPr>
            <a:endParaRPr lang="en-US" sz="1400" dirty="0"/>
          </a:p>
        </p:txBody>
      </p:sp>
      <p:pic>
        <p:nvPicPr>
          <p:cNvPr id="6" name="Symbol zastępczy zawartości 5" descr="Obraz zawierający tekst, książka, Publikacja, papier&#10;&#10;Opis wygenerowany automatycznie">
            <a:extLst>
              <a:ext uri="{FF2B5EF4-FFF2-40B4-BE49-F238E27FC236}">
                <a16:creationId xmlns:a16="http://schemas.microsoft.com/office/drawing/2014/main" id="{7FE279E6-7321-A02C-028C-B555AF8110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424" b="2"/>
          <a:stretch/>
        </p:blipFill>
        <p:spPr>
          <a:xfrm rot="5400000">
            <a:off x="6090456" y="756455"/>
            <a:ext cx="6868886" cy="5334204"/>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105696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77211E2-5CD6-FA21-F451-36EEDD665D03}"/>
              </a:ext>
            </a:extLst>
          </p:cNvPr>
          <p:cNvSpPr>
            <a:spLocks noGrp="1"/>
          </p:cNvSpPr>
          <p:nvPr>
            <p:ph type="title"/>
          </p:nvPr>
        </p:nvSpPr>
        <p:spPr>
          <a:xfrm>
            <a:off x="761800" y="762001"/>
            <a:ext cx="5334197" cy="1708242"/>
          </a:xfrm>
        </p:spPr>
        <p:txBody>
          <a:bodyPr vert="horz" lIns="91440" tIns="45720" rIns="91440" bIns="45720" rtlCol="0" anchor="ctr">
            <a:normAutofit/>
          </a:bodyPr>
          <a:lstStyle/>
          <a:p>
            <a:r>
              <a:rPr lang="en-US" sz="2800"/>
              <a:t>Obraz Kuby i jej rewolucji </a:t>
            </a:r>
            <a:br>
              <a:rPr lang="en-US" sz="2800"/>
            </a:br>
            <a:r>
              <a:rPr lang="en-US" sz="2800"/>
              <a:t>w prasie III RP</a:t>
            </a:r>
            <a:br>
              <a:rPr lang="en-US" sz="2800"/>
            </a:br>
            <a:br>
              <a:rPr lang="en-US" sz="2800"/>
            </a:br>
            <a:r>
              <a:rPr lang="en-US" sz="2800"/>
              <a:t>„Polityka”</a:t>
            </a:r>
          </a:p>
        </p:txBody>
      </p:sp>
      <p:sp>
        <p:nvSpPr>
          <p:cNvPr id="4" name="Symbol zastępczy tekstu 3">
            <a:extLst>
              <a:ext uri="{FF2B5EF4-FFF2-40B4-BE49-F238E27FC236}">
                <a16:creationId xmlns:a16="http://schemas.microsoft.com/office/drawing/2014/main" id="{381E132D-06D9-7005-CE9D-70C1E7C197DF}"/>
              </a:ext>
            </a:extLst>
          </p:cNvPr>
          <p:cNvSpPr>
            <a:spLocks noGrp="1"/>
          </p:cNvSpPr>
          <p:nvPr>
            <p:ph type="body" sz="half" idx="2"/>
          </p:nvPr>
        </p:nvSpPr>
        <p:spPr>
          <a:xfrm>
            <a:off x="761800" y="2470244"/>
            <a:ext cx="5334197" cy="3769835"/>
          </a:xfrm>
        </p:spPr>
        <p:txBody>
          <a:bodyPr vert="horz" lIns="91440" tIns="45720" rIns="91440" bIns="45720" rtlCol="0" anchor="ctr">
            <a:normAutofit/>
          </a:bodyPr>
          <a:lstStyle/>
          <a:p>
            <a:r>
              <a:rPr lang="pl-PL" sz="1300" dirty="0"/>
              <a:t>P</a:t>
            </a:r>
            <a:r>
              <a:rPr lang="pl-PL" sz="1300" dirty="0">
                <a:effectLst/>
              </a:rPr>
              <a:t>odrozdział pierwszy poświęcony został omawianemu w rozdziale II tygodnikowi „Polityka”. Był on w czasach Polski Ludowej oficjalnym organem prasowym PZPR, a po zmianie ustroju i usunięciu hasła „Proletariusze wszystkich krajów - łączcie się!” ze strony tytułowej, stał się tygodnikiem socjaldemokratycznym, umiarkowanie lewicowym. Wcześniej wychwalający Fidela Castro redaktorzy po 1989 poruszali temat Kuby w sposób bardziej zrównoważony, zdystansowany i krytyczny. Nie wahali się już wspominać o sytuacji gospodarczej na Wyspie, o niskim poziomie życia, nie zawsze obwiniając o to amerykańskie sankcje ekonomiczne. Dezaprobata dla kraju, który nie poszedł drogą Europy Środkowo - Wschodniej i nadal opiera się na zasadach marksizmu-leninizmu wyraźnie przebija z treści artykułów w „Polityce” po 1989 roku. Redaktorzy w swoich tekstach mniej lub bardziej wyraźnie sugerowali, że jedyna właściwa droga, jaką powinna pójść Kuba to transformacja ustrojowa i gospodarcza w kierunku demokracji liberalnej i kapitalizmu. Pomimo deklarowanej lewicowości, na łamach „Polityki” w III RP publikowali autorzy o różnych zapatrywaniach: od lewicowego Daniela Passenta, usiłującego wykazać zrozumienie dla kubańskiej polityki, do zdecydowanie antykomunistycznego Krzysztofa Mroziewicza, który uważał, że Kuba powinna stać się wolnorynkowa i demokratyczna nawet, jeśli miałoby do tego doprowadzić siłowe obalenie Fidela Castro</a:t>
            </a:r>
            <a:endParaRPr lang="pl-PL" sz="1300" dirty="0"/>
          </a:p>
        </p:txBody>
      </p:sp>
      <p:pic>
        <p:nvPicPr>
          <p:cNvPr id="6" name="Symbol zastępczy zawartości 5" descr="Obraz zawierający tekst, człowiek, gazeta, ubrania&#10;&#10;Opis wygenerowany automatycznie">
            <a:extLst>
              <a:ext uri="{FF2B5EF4-FFF2-40B4-BE49-F238E27FC236}">
                <a16:creationId xmlns:a16="http://schemas.microsoft.com/office/drawing/2014/main" id="{ACDEE689-7619-C889-3061-2F9F6C1B32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526"/>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229377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zawartości 5" descr="Obraz zawierający tekst, gazeta, Publikacja, Papier gazetowy&#10;&#10;Opis wygenerowany automatycznie">
            <a:extLst>
              <a:ext uri="{FF2B5EF4-FFF2-40B4-BE49-F238E27FC236}">
                <a16:creationId xmlns:a16="http://schemas.microsoft.com/office/drawing/2014/main" id="{7AC2AA27-187B-2E35-B844-4F1470C4D93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6022"/>
          <a:stretch/>
        </p:blipFill>
        <p:spPr>
          <a:xfrm>
            <a:off x="-1" y="-2"/>
            <a:ext cx="5410198" cy="6858002"/>
          </a:xfrm>
          <a:prstGeom prst="rect">
            <a:avLst/>
          </a:prstGeom>
        </p:spPr>
      </p:pic>
      <p:sp useBgFill="1">
        <p:nvSpPr>
          <p:cNvPr id="22" name="Rectangle 2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7B6160F-553A-D9BE-65B3-70575E55F080}"/>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a:t>„Wprost”</a:t>
            </a:r>
          </a:p>
        </p:txBody>
      </p:sp>
      <p:sp>
        <p:nvSpPr>
          <p:cNvPr id="4" name="Symbol zastępczy tekstu 3">
            <a:extLst>
              <a:ext uri="{FF2B5EF4-FFF2-40B4-BE49-F238E27FC236}">
                <a16:creationId xmlns:a16="http://schemas.microsoft.com/office/drawing/2014/main" id="{BB8EA3D5-4E18-9646-91F7-96C877D8AEF7}"/>
              </a:ext>
            </a:extLst>
          </p:cNvPr>
          <p:cNvSpPr>
            <a:spLocks noGrp="1"/>
          </p:cNvSpPr>
          <p:nvPr>
            <p:ph type="body" sz="half" idx="2"/>
          </p:nvPr>
        </p:nvSpPr>
        <p:spPr>
          <a:xfrm>
            <a:off x="6115317" y="2743200"/>
            <a:ext cx="5247340" cy="3749040"/>
          </a:xfrm>
        </p:spPr>
        <p:txBody>
          <a:bodyPr vert="horz" lIns="91440" tIns="45720" rIns="91440" bIns="45720" rtlCol="0" anchor="ctr">
            <a:noAutofit/>
          </a:bodyPr>
          <a:lstStyle/>
          <a:p>
            <a:r>
              <a:rPr lang="pl-PL" sz="1400" dirty="0"/>
              <a:t>Drugi podrozdział Autor poświęcił obrazowi rewolucji kubańskiej przedstawionemu na łamach tygodnika „Wprost”. Jest to periodyk umiarkowanie prawicowy hołdujący zdecydowanie innym wartościom niż „Polityka”, któremu jednak udało się, zachowując dziennikarski obiektywizm, przedstawić sytuację na Wyspie z różnych punktów widzenia. W tygodniku „Wprost” ukazał się m.in. tekst Jacka Hinza  o Igrzyskach Panamerykańskich w Hawanie w 1992 roku, które według jego relacji wpłynęły negatywnie na sytuację ekonomiczną Kubańczyków, a także zwiększyły policyjne represje. Opublikowano również wywiad z uczestnikiem rewolucji kubańskiej niezadowolonym z kierunku w jakim się rozwinęła, przekonanym o tym, że z jej efektów nie był zadowolony nawet sam Fidel Castro. Redaktorzy zastanawiali się również w jakim kierunku w przyszłości pójdzie Kuba - czy liberalnym i całkowicie wolnorynkowym, czy też będzie konstytuować dotychczasowy kurs, a może wybierze model pośredni, jak Wietnam lub Chiny. Co ważne, redaktorzy nie zakładali, że dla Wyspy istnieje tylko jedna właściwa droga, którą powinna podążyć. Autor starał się zademonstrować szerokie spektrum stanowisk zaprezentowanych na łamach czasopisma, zwracając uwagę na paradoksalnie mniejszy krytycyzm w stosunku do Kuby i rewolucji kubańskiej niż zaprezentowany w „Polityce”.</a:t>
            </a:r>
          </a:p>
        </p:txBody>
      </p:sp>
    </p:spTree>
    <p:extLst>
      <p:ext uri="{BB962C8B-B14F-4D97-AF65-F5344CB8AC3E}">
        <p14:creationId xmlns:p14="http://schemas.microsoft.com/office/powerpoint/2010/main" val="4280032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Duża grupa skoczków spadochronowych w powietrzu">
            <a:extLst>
              <a:ext uri="{FF2B5EF4-FFF2-40B4-BE49-F238E27FC236}">
                <a16:creationId xmlns:a16="http://schemas.microsoft.com/office/drawing/2014/main" id="{34BE31F5-2EBB-B324-F8E2-CBF405E6B4C7}"/>
              </a:ext>
            </a:extLst>
          </p:cNvPr>
          <p:cNvPicPr>
            <a:picLocks noChangeAspect="1"/>
          </p:cNvPicPr>
          <p:nvPr/>
        </p:nvPicPr>
        <p:blipFill rotWithShape="1">
          <a:blip r:embed="rId2"/>
          <a:srcRect l="23586" t="7928" b="1163"/>
          <a:stretch/>
        </p:blipFill>
        <p:spPr>
          <a:xfrm>
            <a:off x="-819893" y="10"/>
            <a:ext cx="8668492" cy="6857990"/>
          </a:xfrm>
          <a:prstGeom prst="rect">
            <a:avLst/>
          </a:prstGeom>
        </p:spPr>
      </p:pic>
      <p:sp>
        <p:nvSpPr>
          <p:cNvPr id="60" name="Rectangle 59">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F2A67CEA-C622-57A5-A359-BA32D9863C85}"/>
              </a:ext>
            </a:extLst>
          </p:cNvPr>
          <p:cNvSpPr>
            <a:spLocks noGrp="1"/>
          </p:cNvSpPr>
          <p:nvPr>
            <p:ph type="title"/>
          </p:nvPr>
        </p:nvSpPr>
        <p:spPr>
          <a:xfrm>
            <a:off x="7493881" y="1169016"/>
            <a:ext cx="4023360" cy="3204134"/>
          </a:xfrm>
        </p:spPr>
        <p:txBody>
          <a:bodyPr vert="horz" lIns="91440" tIns="45720" rIns="91440" bIns="45720" rtlCol="0" anchor="b">
            <a:normAutofit/>
          </a:bodyPr>
          <a:lstStyle/>
          <a:p>
            <a:pPr indent="469900"/>
            <a:r>
              <a:rPr lang="pl-PL" sz="1600" dirty="0">
                <a:effectLst/>
              </a:rPr>
              <a:t>Kuba to kraj wzbudzający emocje i oddziałujący na wyobraźnię ludzką.</a:t>
            </a:r>
            <a:br>
              <a:rPr lang="pl-PL" sz="1600" dirty="0">
                <a:effectLst/>
              </a:rPr>
            </a:br>
            <a:r>
              <a:rPr lang="pl-PL" sz="1600" dirty="0">
                <a:effectLst/>
              </a:rPr>
              <a:t>Tak odległy, a jednak kiedyś będący partnerem gospodarczym i politycznym Polski. W latach 1959-1989 obydwa kraje łączyła wspólnota doświadczeń ustrojowych, gdyż funkcjonowały one w tym samym systemie dwubiegunowym, a za swojego głównego sojusznika miały Związek Socjalistycznych Republik Radzieckich. Były z nim sprzymierzone przeciwko Stanom Zjednoczonym Ameryki i ich sojusznikom, choć z różnych powodów.</a:t>
            </a:r>
            <a:endParaRPr lang="pl-PL" sz="1600" dirty="0"/>
          </a:p>
        </p:txBody>
      </p:sp>
      <p:sp>
        <p:nvSpPr>
          <p:cNvPr id="62" name="Rectangle 6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4" name="Rectangle 6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Obraz 37">
            <a:extLst>
              <a:ext uri="{FF2B5EF4-FFF2-40B4-BE49-F238E27FC236}">
                <a16:creationId xmlns:a16="http://schemas.microsoft.com/office/drawing/2014/main" id="{F3B044C9-4D1E-A648-32C9-128A430D4C51}"/>
              </a:ext>
            </a:extLst>
          </p:cNvPr>
          <p:cNvPicPr>
            <a:picLocks noChangeAspect="1"/>
          </p:cNvPicPr>
          <p:nvPr/>
        </p:nvPicPr>
        <p:blipFill>
          <a:blip r:embed="rId3"/>
          <a:stretch>
            <a:fillRect/>
          </a:stretch>
        </p:blipFill>
        <p:spPr>
          <a:xfrm>
            <a:off x="-822941" y="-9525"/>
            <a:ext cx="8156802" cy="6857990"/>
          </a:xfrm>
          <a:prstGeom prst="rect">
            <a:avLst/>
          </a:prstGeom>
        </p:spPr>
      </p:pic>
    </p:spTree>
    <p:extLst>
      <p:ext uri="{BB962C8B-B14F-4D97-AF65-F5344CB8AC3E}">
        <p14:creationId xmlns:p14="http://schemas.microsoft.com/office/powerpoint/2010/main" val="4166333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F178774-FEAD-B28E-78C3-E004359AF84C}"/>
              </a:ext>
            </a:extLst>
          </p:cNvPr>
          <p:cNvSpPr>
            <a:spLocks noGrp="1"/>
          </p:cNvSpPr>
          <p:nvPr>
            <p:ph type="title"/>
          </p:nvPr>
        </p:nvSpPr>
        <p:spPr>
          <a:xfrm>
            <a:off x="5952557" y="681037"/>
            <a:ext cx="5529056" cy="1788811"/>
          </a:xfrm>
        </p:spPr>
        <p:txBody>
          <a:bodyPr vert="horz" lIns="91440" tIns="45720" rIns="91440" bIns="45720" rtlCol="0" anchor="ctr">
            <a:normAutofit/>
          </a:bodyPr>
          <a:lstStyle/>
          <a:p>
            <a:r>
              <a:rPr lang="en-US" sz="4000"/>
              <a:t>„Przegląd” i „Przegląd Tygodniowy”</a:t>
            </a:r>
          </a:p>
        </p:txBody>
      </p:sp>
      <p:sp>
        <p:nvSpPr>
          <p:cNvPr id="16" name="Rounded Rectangle 26">
            <a:extLst>
              <a:ext uri="{FF2B5EF4-FFF2-40B4-BE49-F238E27FC236}">
                <a16:creationId xmlns:a16="http://schemas.microsoft.com/office/drawing/2014/main" id="{6A507CAB-6FAD-4543-BAF2-DD9DD2970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4" y="640080"/>
            <a:ext cx="4809175"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zawartości 5" descr="Obraz zawierający tekst, gazeta, Publikacja, Wiadomości&#10;&#10;Opis wygenerowany automatycznie">
            <a:extLst>
              <a:ext uri="{FF2B5EF4-FFF2-40B4-BE49-F238E27FC236}">
                <a16:creationId xmlns:a16="http://schemas.microsoft.com/office/drawing/2014/main" id="{B7EEE4CC-A015-8F98-29EB-1E4D16B4E7C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900"/>
          <a:stretch/>
        </p:blipFill>
        <p:spPr>
          <a:xfrm>
            <a:off x="811051" y="804661"/>
            <a:ext cx="4480560" cy="5248656"/>
          </a:xfrm>
          <a:prstGeom prst="rect">
            <a:avLst/>
          </a:prstGeom>
          <a:effectLst/>
        </p:spPr>
      </p:pic>
      <p:sp>
        <p:nvSpPr>
          <p:cNvPr id="4" name="Symbol zastępczy tekstu 3">
            <a:extLst>
              <a:ext uri="{FF2B5EF4-FFF2-40B4-BE49-F238E27FC236}">
                <a16:creationId xmlns:a16="http://schemas.microsoft.com/office/drawing/2014/main" id="{17ECB687-4328-CE51-AC94-67E942206EBD}"/>
              </a:ext>
            </a:extLst>
          </p:cNvPr>
          <p:cNvSpPr>
            <a:spLocks noGrp="1"/>
          </p:cNvSpPr>
          <p:nvPr>
            <p:ph type="body" sz="half" idx="2"/>
          </p:nvPr>
        </p:nvSpPr>
        <p:spPr>
          <a:xfrm>
            <a:off x="5952557" y="2630161"/>
            <a:ext cx="5529054" cy="3546801"/>
          </a:xfrm>
        </p:spPr>
        <p:txBody>
          <a:bodyPr vert="horz" lIns="91440" tIns="45720" rIns="91440" bIns="45720" rtlCol="0">
            <a:normAutofit fontScale="92500" lnSpcReduction="20000"/>
          </a:bodyPr>
          <a:lstStyle/>
          <a:p>
            <a:r>
              <a:rPr lang="pl-PL" sz="1700" dirty="0">
                <a:effectLst/>
              </a:rPr>
              <a:t>Trzeci podrozdział poświęcono analizie artykułów w „Przeglądzie Tygodniowym” i „Przeglądzie”. Czasopisma te charakteryzują się centrolewicową orientacją polityczną i bardzo ostrożnym, zachowawczym podejściem do tematu Kuby i jej rewolucji. Biorąc pod uwagę linię polityczną obydwu czasopism można się spodziewać podejmowania śmiałych prób obrony rewolucji kubańskiej jako fenomenu politycznego, zrywu robotników chcących przezwyciężyć nierówności społeczne. Tymczasem, owszem, redaktorzy wspominali o tym, że Fidel Castro przywrócił Kubańczykom godność, że w porównaniu do sytuacji sprzed roku 1958 społeczeństwo jest mniej rozwarstwione, a szeroko pojęta polityka społeczna stoi na wyższym poziomie, tak samo jak edukacja i opieka medyczna. Dominowała krytyka współczesnej sytuacji gospodarczej, autorytarnego charakteru władzy oraz ograniczonych możliwości podróżowania za granicę. Można więc dojść do wniosku, że albo lewicowi dziennikarze po roku 1989 stwierdzili, że powinni robić wszystko, aby nie zostać posądzonymi o prokomunistyczne sympatie, albo rzeczywiście stali się bardziej krytyczni wobec kubańskich rządów niż ich koledzy z prawicowego „Wprost”.</a:t>
            </a:r>
          </a:p>
          <a:p>
            <a:pPr indent="-228600">
              <a:buFont typeface="Arial" panose="020B0604020202020204" pitchFamily="34" charset="0"/>
              <a:buChar char="•"/>
            </a:pPr>
            <a:endParaRPr lang="en-US" sz="1300" dirty="0"/>
          </a:p>
        </p:txBody>
      </p:sp>
    </p:spTree>
    <p:extLst>
      <p:ext uri="{BB962C8B-B14F-4D97-AF65-F5344CB8AC3E}">
        <p14:creationId xmlns:p14="http://schemas.microsoft.com/office/powerpoint/2010/main" val="792737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52DDAA-9FBF-A0A3-2566-F1AE02FAABCF}"/>
              </a:ext>
            </a:extLst>
          </p:cNvPr>
          <p:cNvSpPr>
            <a:spLocks noGrp="1"/>
          </p:cNvSpPr>
          <p:nvPr>
            <p:ph type="title"/>
          </p:nvPr>
        </p:nvSpPr>
        <p:spPr>
          <a:xfrm>
            <a:off x="761840" y="1138265"/>
            <a:ext cx="4544762" cy="1401183"/>
          </a:xfrm>
        </p:spPr>
        <p:txBody>
          <a:bodyPr vert="horz" lIns="91440" tIns="45720" rIns="91440" bIns="45720" rtlCol="0" anchor="t">
            <a:normAutofit/>
          </a:bodyPr>
          <a:lstStyle/>
          <a:p>
            <a:r>
              <a:rPr lang="en-US" kern="1200">
                <a:solidFill>
                  <a:schemeClr val="tx1"/>
                </a:solidFill>
                <a:latin typeface="+mj-lt"/>
                <a:ea typeface="+mj-ea"/>
                <a:cs typeface="+mj-cs"/>
              </a:rPr>
              <a:t>„Gazeta Wyborcza”</a:t>
            </a:r>
          </a:p>
        </p:txBody>
      </p:sp>
      <p:cxnSp>
        <p:nvCxnSpPr>
          <p:cNvPr id="49" name="Straight Connector 4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ymbol zastępczy tekstu 3">
            <a:extLst>
              <a:ext uri="{FF2B5EF4-FFF2-40B4-BE49-F238E27FC236}">
                <a16:creationId xmlns:a16="http://schemas.microsoft.com/office/drawing/2014/main" id="{DFB41A20-988A-1A98-0669-82892C74E955}"/>
              </a:ext>
            </a:extLst>
          </p:cNvPr>
          <p:cNvSpPr>
            <a:spLocks noGrp="1"/>
          </p:cNvSpPr>
          <p:nvPr>
            <p:ph type="body" sz="half" idx="2"/>
          </p:nvPr>
        </p:nvSpPr>
        <p:spPr>
          <a:xfrm>
            <a:off x="761840" y="2551176"/>
            <a:ext cx="4544762" cy="3602935"/>
          </a:xfrm>
        </p:spPr>
        <p:txBody>
          <a:bodyPr vert="horz" lIns="91440" tIns="45720" rIns="91440" bIns="45720" rtlCol="0">
            <a:normAutofit/>
          </a:bodyPr>
          <a:lstStyle/>
          <a:p>
            <a:r>
              <a:rPr lang="en-US" dirty="0">
                <a:effectLst/>
              </a:rPr>
              <a:t>Ostatni podrozdział </a:t>
            </a:r>
            <a:r>
              <a:rPr lang="pl-PL" dirty="0"/>
              <a:t>książki</a:t>
            </a:r>
            <a:r>
              <a:rPr lang="en-US" dirty="0">
                <a:effectLst/>
              </a:rPr>
              <a:t> Autor poświęcił „Gazecie Wyborczej” z</a:t>
            </a:r>
            <a:r>
              <a:rPr lang="pl-PL" dirty="0">
                <a:effectLst/>
              </a:rPr>
              <a:t> uwagi na to, że był to oficjalny organ prasowy NSZZ „Solidarność” podczas polskich przemian ustrojowych. Tworzyli ją od początku ludzie silnie naznaczeni etosem walki z komunistami, co nie pozostało bez wpływu na ich stanowisko względem Kuby i jej rewolucji, które zdaje się być najbardziej krytyczne ze wszystkich przedstawionych w niniejszej dysertacji. Z powyższych powodów, chcąc zaprezentować całe spektrum opinii na temat rewolucji kubańskiej w Polskiej prasie, Autor uznał, że omówienia stanowisk prezentowanych na ten temat w „Gazecie Wyborczej” nie mogło w tej pracy doktorskiej zabraknąć.</a:t>
            </a:r>
          </a:p>
          <a:p>
            <a:endParaRPr lang="pl-PL" dirty="0"/>
          </a:p>
        </p:txBody>
      </p:sp>
      <p:pic>
        <p:nvPicPr>
          <p:cNvPr id="6" name="Symbol zastępczy zawartości 5" descr="Obraz zawierający tekst, gazeta, Wiadomości, Papier gazetowy&#10;&#10;Opis wygenerowany automatycznie">
            <a:extLst>
              <a:ext uri="{FF2B5EF4-FFF2-40B4-BE49-F238E27FC236}">
                <a16:creationId xmlns:a16="http://schemas.microsoft.com/office/drawing/2014/main" id="{589C1424-01A3-C798-C849-F71E5A070F5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399"/>
          <a:stretch/>
        </p:blipFill>
        <p:spPr>
          <a:xfrm>
            <a:off x="6082748" y="906716"/>
            <a:ext cx="5334160" cy="5046168"/>
          </a:xfrm>
          <a:prstGeom prst="rect">
            <a:avLst/>
          </a:prstGeom>
        </p:spPr>
      </p:pic>
    </p:spTree>
    <p:extLst>
      <p:ext uri="{BB962C8B-B14F-4D97-AF65-F5344CB8AC3E}">
        <p14:creationId xmlns:p14="http://schemas.microsoft.com/office/powerpoint/2010/main" val="1972906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ytuł 4">
            <a:extLst>
              <a:ext uri="{FF2B5EF4-FFF2-40B4-BE49-F238E27FC236}">
                <a16:creationId xmlns:a16="http://schemas.microsoft.com/office/drawing/2014/main" id="{5E8541D8-1A40-58C7-4ADA-C467B80B76CD}"/>
              </a:ext>
            </a:extLst>
          </p:cNvPr>
          <p:cNvSpPr>
            <a:spLocks noGrp="1"/>
          </p:cNvSpPr>
          <p:nvPr>
            <p:ph type="title"/>
          </p:nvPr>
        </p:nvSpPr>
        <p:spPr>
          <a:xfrm>
            <a:off x="838200" y="556995"/>
            <a:ext cx="10515600" cy="1133693"/>
          </a:xfrm>
        </p:spPr>
        <p:txBody>
          <a:bodyPr>
            <a:normAutofit/>
          </a:bodyPr>
          <a:lstStyle/>
          <a:p>
            <a:r>
              <a:rPr lang="pl-PL" sz="5200"/>
              <a:t>Podsumowanie</a:t>
            </a:r>
          </a:p>
        </p:txBody>
      </p:sp>
      <p:graphicFrame>
        <p:nvGraphicFramePr>
          <p:cNvPr id="28" name="Symbol zastępczy zawartości 5">
            <a:extLst>
              <a:ext uri="{FF2B5EF4-FFF2-40B4-BE49-F238E27FC236}">
                <a16:creationId xmlns:a16="http://schemas.microsoft.com/office/drawing/2014/main" id="{9AAEE384-E1FF-9A28-2290-DE754AC155F9}"/>
              </a:ext>
            </a:extLst>
          </p:cNvPr>
          <p:cNvGraphicFramePr>
            <a:graphicFrameLocks noGrp="1"/>
          </p:cNvGraphicFramePr>
          <p:nvPr>
            <p:ph idx="1"/>
            <p:extLst>
              <p:ext uri="{D42A27DB-BD31-4B8C-83A1-F6EECF244321}">
                <p14:modId xmlns:p14="http://schemas.microsoft.com/office/powerpoint/2010/main" val="37612768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8434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75CB43-62B5-E758-5753-B9E971DDDD65}"/>
              </a:ext>
            </a:extLst>
          </p:cNvPr>
          <p:cNvSpPr>
            <a:spLocks noGrp="1"/>
          </p:cNvSpPr>
          <p:nvPr>
            <p:ph type="title" idx="4294967295"/>
          </p:nvPr>
        </p:nvSpPr>
        <p:spPr>
          <a:xfrm>
            <a:off x="981075" y="5316538"/>
            <a:ext cx="11210925" cy="746125"/>
          </a:xfrm>
        </p:spPr>
        <p:txBody>
          <a:bodyPr vert="horz" lIns="91440" tIns="45720" rIns="91440" bIns="45720" rtlCol="0" anchor="ctr">
            <a:normAutofit/>
          </a:bodyPr>
          <a:lstStyle/>
          <a:p>
            <a:pPr algn="ctr"/>
            <a:r>
              <a:rPr lang="en-US" sz="3600">
                <a:solidFill>
                  <a:schemeClr val="tx1">
                    <a:lumMod val="85000"/>
                    <a:lumOff val="15000"/>
                  </a:schemeClr>
                </a:solidFill>
              </a:rPr>
              <a:t>ANEKSY</a:t>
            </a:r>
          </a:p>
        </p:txBody>
      </p:sp>
      <p:pic>
        <p:nvPicPr>
          <p:cNvPr id="5" name="Symbol zastępczy zawartości 4" descr="Obraz zawierający tekst, mapa, Plan&#10;&#10;Opis wygenerowany automatycznie">
            <a:extLst>
              <a:ext uri="{FF2B5EF4-FFF2-40B4-BE49-F238E27FC236}">
                <a16:creationId xmlns:a16="http://schemas.microsoft.com/office/drawing/2014/main" id="{8449C71A-D00F-034C-63D5-06216D801C66}"/>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62540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Obraz zawierający tekst, zrzut ekranu, Prostokąt&#10;&#10;Opis wygenerowany automatycznie">
            <a:extLst>
              <a:ext uri="{FF2B5EF4-FFF2-40B4-BE49-F238E27FC236}">
                <a16:creationId xmlns:a16="http://schemas.microsoft.com/office/drawing/2014/main" id="{758AE232-DAEB-B0DD-506A-F12BDDC4450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0431"/>
            <a:ext cx="4851400" cy="6815550"/>
          </a:xfrm>
        </p:spPr>
      </p:pic>
      <p:pic>
        <p:nvPicPr>
          <p:cNvPr id="8" name="Obraz 7" descr="Obraz zawierający tekst, pismo odręczne, menu, dokument&#10;&#10;Opis wygenerowany automatycznie">
            <a:extLst>
              <a:ext uri="{FF2B5EF4-FFF2-40B4-BE49-F238E27FC236}">
                <a16:creationId xmlns:a16="http://schemas.microsoft.com/office/drawing/2014/main" id="{B13A3970-3474-115F-F85A-16414F379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703" y="0"/>
            <a:ext cx="7372297" cy="6858000"/>
          </a:xfrm>
          <a:prstGeom prst="rect">
            <a:avLst/>
          </a:prstGeom>
        </p:spPr>
      </p:pic>
    </p:spTree>
    <p:extLst>
      <p:ext uri="{BB962C8B-B14F-4D97-AF65-F5344CB8AC3E}">
        <p14:creationId xmlns:p14="http://schemas.microsoft.com/office/powerpoint/2010/main" val="2907363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C669370D-FCB1-7300-5E04-70E791AFA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C4B0D50-A4F2-D571-57F0-CF3F9CB7E88E}"/>
              </a:ext>
            </a:extLst>
          </p:cNvPr>
          <p:cNvSpPr>
            <a:spLocks noGrp="1"/>
          </p:cNvSpPr>
          <p:nvPr>
            <p:ph type="title"/>
          </p:nvPr>
        </p:nvSpPr>
        <p:spPr>
          <a:xfrm>
            <a:off x="589558" y="262028"/>
            <a:ext cx="11602441" cy="1190445"/>
          </a:xfrm>
        </p:spPr>
        <p:txBody>
          <a:bodyPr vert="horz" lIns="91440" tIns="45720" rIns="91440" bIns="45720" rtlCol="0" anchor="ctr">
            <a:normAutofit/>
          </a:bodyPr>
          <a:lstStyle/>
          <a:p>
            <a:r>
              <a:rPr lang="en-US" sz="4000" kern="1200" dirty="0">
                <a:solidFill>
                  <a:schemeClr val="tx1"/>
                </a:solidFill>
                <a:latin typeface="+mj-lt"/>
                <a:ea typeface="+mj-ea"/>
                <a:cs typeface="+mj-cs"/>
              </a:rPr>
              <a:t>Plan </a:t>
            </a:r>
            <a:r>
              <a:rPr lang="pl-PL" sz="4000" kern="1200" dirty="0">
                <a:solidFill>
                  <a:schemeClr val="tx1"/>
                </a:solidFill>
                <a:latin typeface="+mj-lt"/>
                <a:ea typeface="+mj-ea"/>
                <a:cs typeface="+mj-cs"/>
              </a:rPr>
              <a:t>wizyty Fidela Castro w Polsce</a:t>
            </a:r>
          </a:p>
        </p:txBody>
      </p:sp>
      <p:pic>
        <p:nvPicPr>
          <p:cNvPr id="7" name="Obraz 6" descr="Obraz zawierający tekst, ścieg&#10;&#10;Opis wygenerowany automatycznie">
            <a:extLst>
              <a:ext uri="{FF2B5EF4-FFF2-40B4-BE49-F238E27FC236}">
                <a16:creationId xmlns:a16="http://schemas.microsoft.com/office/drawing/2014/main" id="{E8211808-8F51-3F71-7193-BAC82FE5300A}"/>
              </a:ext>
            </a:extLst>
          </p:cNvPr>
          <p:cNvPicPr>
            <a:picLocks noChangeAspect="1"/>
          </p:cNvPicPr>
          <p:nvPr/>
        </p:nvPicPr>
        <p:blipFill rotWithShape="1">
          <a:blip r:embed="rId2">
            <a:extLst>
              <a:ext uri="{28A0092B-C50C-407E-A947-70E740481C1C}">
                <a14:useLocalDpi xmlns:a14="http://schemas.microsoft.com/office/drawing/2010/main" val="0"/>
              </a:ext>
            </a:extLst>
          </a:blip>
          <a:srcRect r="9087" b="2"/>
          <a:stretch/>
        </p:blipFill>
        <p:spPr>
          <a:xfrm>
            <a:off x="4025185" y="1"/>
            <a:ext cx="4083406" cy="6858000"/>
          </a:xfrm>
          <a:prstGeom prst="rect">
            <a:avLst/>
          </a:prstGeom>
        </p:spPr>
      </p:pic>
      <p:pic>
        <p:nvPicPr>
          <p:cNvPr id="5" name="Symbol zastępczy zawartości 4" descr="Obraz zawierający tekst, ścieg&#10;&#10;Opis wygenerowany automatycznie">
            <a:extLst>
              <a:ext uri="{FF2B5EF4-FFF2-40B4-BE49-F238E27FC236}">
                <a16:creationId xmlns:a16="http://schemas.microsoft.com/office/drawing/2014/main" id="{09492084-9899-FD98-7B87-EDC48BDB5EA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042" b="2"/>
          <a:stretch/>
        </p:blipFill>
        <p:spPr>
          <a:xfrm>
            <a:off x="-1" y="1"/>
            <a:ext cx="4040515" cy="6858000"/>
          </a:xfrm>
          <a:prstGeom prst="rect">
            <a:avLst/>
          </a:prstGeom>
        </p:spPr>
      </p:pic>
      <p:pic>
        <p:nvPicPr>
          <p:cNvPr id="9" name="Obraz 8" descr="Obraz zawierający tekst, menu, pismo odręczne, Czcionka&#10;&#10;Opis wygenerowany automatycznie">
            <a:extLst>
              <a:ext uri="{FF2B5EF4-FFF2-40B4-BE49-F238E27FC236}">
                <a16:creationId xmlns:a16="http://schemas.microsoft.com/office/drawing/2014/main" id="{60D863FF-A99A-9409-0F00-E4B1855EFC56}"/>
              </a:ext>
            </a:extLst>
          </p:cNvPr>
          <p:cNvPicPr>
            <a:picLocks noChangeAspect="1"/>
          </p:cNvPicPr>
          <p:nvPr/>
        </p:nvPicPr>
        <p:blipFill rotWithShape="1">
          <a:blip r:embed="rId3">
            <a:extLst>
              <a:ext uri="{28A0092B-C50C-407E-A947-70E740481C1C}">
                <a14:useLocalDpi xmlns:a14="http://schemas.microsoft.com/office/drawing/2010/main" val="0"/>
              </a:ext>
            </a:extLst>
          </a:blip>
          <a:srcRect l="12685" r="20466" b="-1"/>
          <a:stretch/>
        </p:blipFill>
        <p:spPr>
          <a:xfrm>
            <a:off x="8080310" y="1"/>
            <a:ext cx="4111690" cy="6858000"/>
          </a:xfrm>
          <a:prstGeom prst="rect">
            <a:avLst/>
          </a:prstGeom>
          <a:effectLst/>
        </p:spPr>
      </p:pic>
    </p:spTree>
    <p:extLst>
      <p:ext uri="{BB962C8B-B14F-4D97-AF65-F5344CB8AC3E}">
        <p14:creationId xmlns:p14="http://schemas.microsoft.com/office/powerpoint/2010/main" val="3566873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5BD659-B1B9-E4BF-8717-DC7B3FDDABF4}"/>
              </a:ext>
            </a:extLst>
          </p:cNvPr>
          <p:cNvSpPr>
            <a:spLocks noGrp="1"/>
          </p:cNvSpPr>
          <p:nvPr>
            <p:ph type="title"/>
          </p:nvPr>
        </p:nvSpPr>
        <p:spPr>
          <a:xfrm>
            <a:off x="0" y="1"/>
            <a:ext cx="12192000" cy="1690688"/>
          </a:xfrm>
        </p:spPr>
        <p:txBody>
          <a:bodyPr/>
          <a:lstStyle/>
          <a:p>
            <a:pPr algn="ctr"/>
            <a:r>
              <a:rPr lang="pl-PL" dirty="0"/>
              <a:t>Plan wizyty Fidela Castro w Polsce</a:t>
            </a:r>
          </a:p>
        </p:txBody>
      </p:sp>
      <p:pic>
        <p:nvPicPr>
          <p:cNvPr id="5" name="Symbol zastępczy zawartości 4" descr="Obraz zawierający tekst, menu, Czcionka, dokument&#10;&#10;Opis wygenerowany automatycznie">
            <a:extLst>
              <a:ext uri="{FF2B5EF4-FFF2-40B4-BE49-F238E27FC236}">
                <a16:creationId xmlns:a16="http://schemas.microsoft.com/office/drawing/2014/main" id="{71541D97-CDE6-D66D-3E89-EBD4F0DC99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013837" cy="6858000"/>
          </a:xfrm>
        </p:spPr>
      </p:pic>
      <p:pic>
        <p:nvPicPr>
          <p:cNvPr id="7" name="Obraz 6" descr="Obraz zawierający tekst, pismo odręczne, linia, Równolegle&#10;&#10;Opis wygenerowany automatycznie">
            <a:extLst>
              <a:ext uri="{FF2B5EF4-FFF2-40B4-BE49-F238E27FC236}">
                <a16:creationId xmlns:a16="http://schemas.microsoft.com/office/drawing/2014/main" id="{71BB98F9-8C7D-820D-2547-6EBC09C4A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0642" y="1"/>
            <a:ext cx="6171358" cy="6858000"/>
          </a:xfrm>
          <a:prstGeom prst="rect">
            <a:avLst/>
          </a:prstGeom>
        </p:spPr>
      </p:pic>
    </p:spTree>
    <p:extLst>
      <p:ext uri="{BB962C8B-B14F-4D97-AF65-F5344CB8AC3E}">
        <p14:creationId xmlns:p14="http://schemas.microsoft.com/office/powerpoint/2010/main" val="1059370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ytuł 3">
            <a:extLst>
              <a:ext uri="{FF2B5EF4-FFF2-40B4-BE49-F238E27FC236}">
                <a16:creationId xmlns:a16="http://schemas.microsoft.com/office/drawing/2014/main" id="{B1C3EE93-692F-F7C5-A030-735551F48A74}"/>
              </a:ext>
            </a:extLst>
          </p:cNvPr>
          <p:cNvSpPr>
            <a:spLocks noGrp="1"/>
          </p:cNvSpPr>
          <p:nvPr>
            <p:ph type="title"/>
          </p:nvPr>
        </p:nvSpPr>
        <p:spPr>
          <a:xfrm>
            <a:off x="2555631" y="1441938"/>
            <a:ext cx="7080738" cy="3974124"/>
          </a:xfrm>
        </p:spPr>
        <p:txBody>
          <a:bodyPr>
            <a:normAutofit/>
          </a:bodyPr>
          <a:lstStyle/>
          <a:p>
            <a:pPr algn="ctr"/>
            <a:r>
              <a:rPr lang="pl-PL" sz="5400">
                <a:solidFill>
                  <a:schemeClr val="bg1">
                    <a:lumMod val="95000"/>
                    <a:lumOff val="5000"/>
                  </a:schemeClr>
                </a:solidFill>
              </a:rPr>
              <a:t>Dziękuję za uwagę</a:t>
            </a:r>
          </a:p>
        </p:txBody>
      </p:sp>
    </p:spTree>
    <p:extLst>
      <p:ext uri="{BB962C8B-B14F-4D97-AF65-F5344CB8AC3E}">
        <p14:creationId xmlns:p14="http://schemas.microsoft.com/office/powerpoint/2010/main" val="18348398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ytuł 4">
            <a:extLst>
              <a:ext uri="{FF2B5EF4-FFF2-40B4-BE49-F238E27FC236}">
                <a16:creationId xmlns:a16="http://schemas.microsoft.com/office/drawing/2014/main" id="{DDAE901C-E0EA-BED0-CE8A-389D0FCE8E24}"/>
              </a:ext>
            </a:extLst>
          </p:cNvPr>
          <p:cNvSpPr>
            <a:spLocks noGrp="1"/>
          </p:cNvSpPr>
          <p:nvPr>
            <p:ph type="title"/>
          </p:nvPr>
        </p:nvSpPr>
        <p:spPr>
          <a:xfrm>
            <a:off x="200526" y="4777739"/>
            <a:ext cx="3858544" cy="1412119"/>
          </a:xfrm>
        </p:spPr>
        <p:txBody>
          <a:bodyPr vert="horz" lIns="91440" tIns="45720" rIns="91440" bIns="45720" rtlCol="0" anchor="ctr">
            <a:normAutofit fontScale="90000"/>
          </a:bodyPr>
          <a:lstStyle/>
          <a:p>
            <a:r>
              <a:rPr lang="pl-PL" sz="4800" dirty="0">
                <a:latin typeface="Aptos Black" panose="020B0004020202020204" pitchFamily="34" charset="0"/>
              </a:rPr>
              <a:t>Rola mediów</a:t>
            </a:r>
            <a:endParaRPr lang="en-US" sz="4800" dirty="0">
              <a:latin typeface="Aptos Black" panose="020B0004020202020204" pitchFamily="34" charset="0"/>
            </a:endParaRPr>
          </a:p>
        </p:txBody>
      </p:sp>
      <p:pic>
        <p:nvPicPr>
          <p:cNvPr id="9" name="Symbol zastępczy obrazu 8" descr="Obraz zawierający tekst, znak, oznakowanie, Czcionka&#10;&#10;Opis wygenerowany automatycznie">
            <a:extLst>
              <a:ext uri="{FF2B5EF4-FFF2-40B4-BE49-F238E27FC236}">
                <a16:creationId xmlns:a16="http://schemas.microsoft.com/office/drawing/2014/main" id="{764AAD10-2133-8B6C-C784-659789EAF89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990" b="7990"/>
          <a:stretch/>
        </p:blipFill>
        <p:spPr>
          <a:xfrm>
            <a:off x="20" y="-112285"/>
            <a:ext cx="12191980" cy="4740432"/>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ymbol zastępczy tekstu 6">
            <a:extLst>
              <a:ext uri="{FF2B5EF4-FFF2-40B4-BE49-F238E27FC236}">
                <a16:creationId xmlns:a16="http://schemas.microsoft.com/office/drawing/2014/main" id="{8839F15A-76D0-7E45-167D-EECDB9482412}"/>
              </a:ext>
            </a:extLst>
          </p:cNvPr>
          <p:cNvSpPr>
            <a:spLocks noGrp="1"/>
          </p:cNvSpPr>
          <p:nvPr>
            <p:ph type="body" sz="half" idx="2"/>
          </p:nvPr>
        </p:nvSpPr>
        <p:spPr>
          <a:xfrm>
            <a:off x="4654294" y="4777739"/>
            <a:ext cx="6897626" cy="1399223"/>
          </a:xfrm>
        </p:spPr>
        <p:txBody>
          <a:bodyPr vert="horz" lIns="91440" tIns="45720" rIns="91440" bIns="45720" rtlCol="0" anchor="ctr">
            <a:normAutofit fontScale="62500" lnSpcReduction="20000"/>
          </a:bodyPr>
          <a:lstStyle/>
          <a:p>
            <a:r>
              <a:rPr lang="pl-PL" sz="2400" dirty="0"/>
              <a:t>W większości państw media są kreatorem, a także wyrazicielem nastrojów społecznych oraz polityki władzy. Nie inaczej jest we współczesnej Polsce i tak też było przed rokiem 1989. W Polsce Ludowej media pełniły funkcję informacyjną, opiniotwórczą i propagandową, bowiem były zależne od rządu i kontrolowane za pomocą cenzury prewencyjnej. Prasa pisała więc tak, by spełnić polityczną wolę sprawującej władzę Polskiej Zjednoczonej Partii Robotniczej (dalej PZPR) . By przedstawić rzeczywistość w sposób przez nią pożądany i kształtować w czytelnikach określone opinie</a:t>
            </a:r>
            <a:endParaRPr lang="en-US" sz="2200" dirty="0"/>
          </a:p>
        </p:txBody>
      </p:sp>
    </p:spTree>
    <p:extLst>
      <p:ext uri="{BB962C8B-B14F-4D97-AF65-F5344CB8AC3E}">
        <p14:creationId xmlns:p14="http://schemas.microsoft.com/office/powerpoint/2010/main" val="484141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Symbol zastępczy obrazu 5" descr="Obraz zawierający osoba, Ludzka twarz, człowiek, Wyrób tytoniowy&#10;&#10;Opis wygenerowany automatycznie">
            <a:extLst>
              <a:ext uri="{FF2B5EF4-FFF2-40B4-BE49-F238E27FC236}">
                <a16:creationId xmlns:a16="http://schemas.microsoft.com/office/drawing/2014/main" id="{27F8E346-EE80-4903-3EC0-C767C959C027}"/>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4694" r="13194"/>
          <a:stretch/>
        </p:blipFill>
        <p:spPr>
          <a:xfrm>
            <a:off x="0" y="0"/>
            <a:ext cx="7572605" cy="6857990"/>
          </a:xfrm>
          <a:prstGeom prst="rect">
            <a:avLst/>
          </a:prstGeom>
        </p:spPr>
      </p:pic>
      <p:cxnSp>
        <p:nvCxnSpPr>
          <p:cNvPr id="43" name="Straight Connector 32">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ymbol zastępczy tekstu 3">
            <a:extLst>
              <a:ext uri="{FF2B5EF4-FFF2-40B4-BE49-F238E27FC236}">
                <a16:creationId xmlns:a16="http://schemas.microsoft.com/office/drawing/2014/main" id="{EB8EFEEE-FD64-CD18-B848-702CC57E07C2}"/>
              </a:ext>
            </a:extLst>
          </p:cNvPr>
          <p:cNvSpPr>
            <a:spLocks noGrp="1"/>
          </p:cNvSpPr>
          <p:nvPr>
            <p:ph type="body" sz="half" idx="4294967295"/>
          </p:nvPr>
        </p:nvSpPr>
        <p:spPr>
          <a:xfrm>
            <a:off x="7636042" y="938464"/>
            <a:ext cx="4491790" cy="5735052"/>
          </a:xfrm>
        </p:spPr>
        <p:txBody>
          <a:bodyPr vert="horz" lIns="91440" tIns="45720" rIns="91440" bIns="45720" rtlCol="0">
            <a:normAutofit/>
          </a:bodyPr>
          <a:lstStyle/>
          <a:p>
            <a:pPr marL="0" indent="0">
              <a:buNone/>
            </a:pPr>
            <a:r>
              <a:rPr lang="pl-PL" sz="1100" dirty="0"/>
              <a:t>.</a:t>
            </a:r>
          </a:p>
          <a:p>
            <a:pPr marL="0" indent="0">
              <a:buNone/>
            </a:pPr>
            <a:endParaRPr lang="pl-PL" sz="1100" dirty="0"/>
          </a:p>
          <a:p>
            <a:pPr marL="0" indent="0">
              <a:buNone/>
            </a:pPr>
            <a:r>
              <a:rPr lang="pl-PL" sz="1100" dirty="0"/>
              <a:t> </a:t>
            </a:r>
            <a:r>
              <a:rPr lang="pl-PL" sz="1400" dirty="0"/>
              <a:t>W 1959 roku, kiedy władzę na Kubie przejął Fidel Castro, kraj ten miał stać się dla Polaków przykładem tego, jak zmobilizowana do walki z „imperializmem” klasa robotnicza małego kraju jest w stanie skutecznie przeciwstawić się wrogiemu mocarstwu i wyzwolić spod jego politycznego wpływu, aby móc samostanowić o własnym losie w duchu ideologii marksizmu- leninizmu. Opisywano liczne działania Stanów Zjednoczonych godzące w kubańską gospodarkę, która radziła sobie dzięki wsparciu państw Bloku Wschodniego, w tym Polski.</a:t>
            </a:r>
          </a:p>
          <a:p>
            <a:pPr marL="0" indent="0">
              <a:buNone/>
            </a:pPr>
            <a:endParaRPr lang="pl-PL" sz="1400" dirty="0"/>
          </a:p>
          <a:p>
            <a:pPr marL="0" indent="0">
              <a:buNone/>
            </a:pPr>
            <a:r>
              <a:rPr lang="pl-PL" sz="1400" dirty="0"/>
              <a:t>Duży nacisk kładziono również na ukazanie skali przemian społecznych, jakie zaszły w życiu mieszkańców Kuby po przejęciu władzy przez Fidela Castro, podejmowano tematy wiązane z poprawą wskaźników ekonomicznych i jakości życia ludzi. Opisy przemian w dostępie do edukacji i kultury dla coraz większych rzesz Kubańczyków, podkreślanie wzrostu poziomu życia poprzez reformy gospodarcze zapewniające każdemu obywatelowi zatrudnienie, a także jakości opieki zdrowotnej, która po rewolucji poprawiła się na tyle, że rząd kubański był w stanie wspomagać inne kraje za pomocą tzw. „dyplomacji medycznej ” nieustannie pojawiały się na łamach polskiej prasy. </a:t>
            </a:r>
          </a:p>
        </p:txBody>
      </p:sp>
    </p:spTree>
    <p:extLst>
      <p:ext uri="{BB962C8B-B14F-4D97-AF65-F5344CB8AC3E}">
        <p14:creationId xmlns:p14="http://schemas.microsoft.com/office/powerpoint/2010/main" val="631789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6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0C3CF56-F9D0-27D6-1D10-CA8D07C315AF}"/>
              </a:ext>
            </a:extLst>
          </p:cNvPr>
          <p:cNvSpPr>
            <a:spLocks noGrp="1"/>
          </p:cNvSpPr>
          <p:nvPr>
            <p:ph type="title"/>
          </p:nvPr>
        </p:nvSpPr>
        <p:spPr>
          <a:xfrm>
            <a:off x="671947" y="855577"/>
            <a:ext cx="5251316" cy="1807305"/>
          </a:xfrm>
        </p:spPr>
        <p:txBody>
          <a:bodyPr vert="horz" lIns="91440" tIns="45720" rIns="91440" bIns="45720" rtlCol="0" anchor="ctr">
            <a:noAutofit/>
          </a:bodyPr>
          <a:lstStyle/>
          <a:p>
            <a:r>
              <a:rPr lang="pl-PL" sz="2000" dirty="0">
                <a:latin typeface="+mn-lt"/>
              </a:rPr>
              <a:t>Z kolei w prasie Rzeczypospolitej Polskiej  Kuba została przedstawiona jako kraj egzotyczny nie tylko z geograficznego, ale przede wszystkim z ideologicznego punktu widzenia. Państwo, które wybrało inną drogę niż Europa Środkowa i Wschodnia, było postrzegane jako miejsce osobliwe, w którym czas się zatrzymał i w którym nadal idee Karola Marksa, Fryderyka Engelsa i Włodzimierza Iljicza Lenina były żywe</a:t>
            </a:r>
            <a:r>
              <a:rPr lang="en-US" sz="2000" dirty="0">
                <a:latin typeface="+mn-lt"/>
              </a:rPr>
              <a:t>. </a:t>
            </a:r>
          </a:p>
        </p:txBody>
      </p:sp>
      <p:sp>
        <p:nvSpPr>
          <p:cNvPr id="4" name="Symbol zastępczy tekstu 3">
            <a:extLst>
              <a:ext uri="{FF2B5EF4-FFF2-40B4-BE49-F238E27FC236}">
                <a16:creationId xmlns:a16="http://schemas.microsoft.com/office/drawing/2014/main" id="{88450B2B-B171-E67E-6BDA-0608D415E5B7}"/>
              </a:ext>
            </a:extLst>
          </p:cNvPr>
          <p:cNvSpPr>
            <a:spLocks noGrp="1"/>
          </p:cNvSpPr>
          <p:nvPr>
            <p:ph type="body" sz="half" idx="2"/>
          </p:nvPr>
        </p:nvSpPr>
        <p:spPr>
          <a:xfrm>
            <a:off x="829887" y="2873624"/>
            <a:ext cx="4619621" cy="3843666"/>
          </a:xfrm>
        </p:spPr>
        <p:txBody>
          <a:bodyPr vert="horz" lIns="91440" tIns="45720" rIns="91440" bIns="45720" rtlCol="0">
            <a:normAutofit/>
          </a:bodyPr>
          <a:lstStyle/>
          <a:p>
            <a:pPr indent="-228600">
              <a:buFont typeface="Arial" panose="020B0604020202020204" pitchFamily="34" charset="0"/>
              <a:buChar char="•"/>
            </a:pPr>
            <a:endParaRPr lang="en-US" sz="2000" dirty="0">
              <a:effectLst/>
            </a:endParaRPr>
          </a:p>
          <a:p>
            <a:r>
              <a:rPr lang="pl-PL" sz="2000" dirty="0">
                <a:effectLst/>
              </a:rPr>
              <a:t>Naturalnie, ze względu na zmiany polityczne i zniesienie cenzury, w III RP tytuły prasowe wykazywały i nadal wykazują się większym pluralizmem ideologicznym niż w PRL. Mamy bowiem prasę zarówno lewicową jak i centrową oraz prawicową, a także liberalną i konserwatywną.</a:t>
            </a:r>
            <a:endParaRPr lang="pl-PL" sz="2000" dirty="0"/>
          </a:p>
        </p:txBody>
      </p:sp>
      <p:pic>
        <p:nvPicPr>
          <p:cNvPr id="6" name="Symbol zastępczy obrazu 5" descr="Obraz zawierający osoba, Ludzka twarz, ubrania, człowiek&#10;&#10;Opis wygenerowany automatycznie">
            <a:extLst>
              <a:ext uri="{FF2B5EF4-FFF2-40B4-BE49-F238E27FC236}">
                <a16:creationId xmlns:a16="http://schemas.microsoft.com/office/drawing/2014/main" id="{F0274AA0-6737-0A3F-268C-F2E2DE82777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84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81531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2">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ymbol zastępczy zawartości 7" descr="Obraz zawierający tablica, pismo odręczne, tekst, kreda&#10;&#10;Opis wygenerowany automatycznie">
            <a:extLst>
              <a:ext uri="{FF2B5EF4-FFF2-40B4-BE49-F238E27FC236}">
                <a16:creationId xmlns:a16="http://schemas.microsoft.com/office/drawing/2014/main" id="{F03C9A5B-6D54-AA22-B4C8-2AD0DFABA9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8565"/>
          <a:stretch/>
        </p:blipFill>
        <p:spPr>
          <a:xfrm>
            <a:off x="-64149" y="12"/>
            <a:ext cx="12191979" cy="6857988"/>
          </a:xfrm>
          <a:prstGeom prst="rect">
            <a:avLst/>
          </a:prstGeom>
          <a:effectLst>
            <a:outerShdw blurRad="596900" dist="330200" dir="8820000" sx="87000" sy="87000" algn="ctr" rotWithShape="0">
              <a:srgbClr val="000000">
                <a:alpha val="29000"/>
              </a:srgbClr>
            </a:outerShdw>
          </a:effectLst>
        </p:spPr>
      </p:pic>
      <p:graphicFrame>
        <p:nvGraphicFramePr>
          <p:cNvPr id="19" name="pole tekstowe 8">
            <a:extLst>
              <a:ext uri="{FF2B5EF4-FFF2-40B4-BE49-F238E27FC236}">
                <a16:creationId xmlns:a16="http://schemas.microsoft.com/office/drawing/2014/main" id="{B7AAD2BD-878C-FB27-8478-B2082D470B29}"/>
              </a:ext>
            </a:extLst>
          </p:cNvPr>
          <p:cNvGraphicFramePr/>
          <p:nvPr>
            <p:extLst>
              <p:ext uri="{D42A27DB-BD31-4B8C-83A1-F6EECF244321}">
                <p14:modId xmlns:p14="http://schemas.microsoft.com/office/powerpoint/2010/main" val="3842696285"/>
              </p:ext>
            </p:extLst>
          </p:nvPr>
        </p:nvGraphicFramePr>
        <p:xfrm>
          <a:off x="64168" y="200525"/>
          <a:ext cx="11863137" cy="6481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8578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ytuł 28">
            <a:extLst>
              <a:ext uri="{FF2B5EF4-FFF2-40B4-BE49-F238E27FC236}">
                <a16:creationId xmlns:a16="http://schemas.microsoft.com/office/drawing/2014/main" id="{9A25078A-4B67-8D02-08D8-6E6F9858F878}"/>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400"/>
              <a:t>Przyczyny wybuchu rewolucji kubańskiej</a:t>
            </a:r>
          </a:p>
        </p:txBody>
      </p:sp>
      <p:sp>
        <p:nvSpPr>
          <p:cNvPr id="34" name="Symbol zastępczy tekstu 33">
            <a:extLst>
              <a:ext uri="{FF2B5EF4-FFF2-40B4-BE49-F238E27FC236}">
                <a16:creationId xmlns:a16="http://schemas.microsoft.com/office/drawing/2014/main" id="{6D115B46-7687-060F-5F39-ABEF2125FE19}"/>
              </a:ext>
            </a:extLst>
          </p:cNvPr>
          <p:cNvSpPr>
            <a:spLocks noGrp="1"/>
          </p:cNvSpPr>
          <p:nvPr>
            <p:ph type="body" sz="half" idx="2"/>
          </p:nvPr>
        </p:nvSpPr>
        <p:spPr>
          <a:xfrm>
            <a:off x="838200" y="2333297"/>
            <a:ext cx="4619621" cy="3843666"/>
          </a:xfrm>
        </p:spPr>
        <p:txBody>
          <a:bodyPr vert="horz" lIns="91440" tIns="45720" rIns="91440" bIns="45720" rtlCol="0">
            <a:normAutofit/>
          </a:bodyPr>
          <a:lstStyle/>
          <a:p>
            <a:r>
              <a:rPr lang="pl-PL" sz="1300" dirty="0">
                <a:effectLst/>
              </a:rPr>
              <a:t>I rozdział poświęcony został teoretycznym podwalinom ideowym rewolucji kubańskiej. Ma on charakter wprowadzający. Jego celem jest zapoznanie czytelnika z tematem pracy, próba wyjaśnienia czym była rewolucja kubańska oraz jak i dlaczego do niej doszło. </a:t>
            </a:r>
          </a:p>
          <a:p>
            <a:r>
              <a:rPr lang="pl-PL" sz="1300" dirty="0"/>
              <a:t>Podczas rządów Fulgencio Batisty zawieszone zostały swobody obywatelskie. Rządził w sojuszu z najbogatszymi plantatorami. W okresie jego rządów gwałtownie wzrosły nierówności ekonomiczne w kraju. Współpracował z amerykańską mafią, która kontrolowała handel narkotykami, hazard i prostytucję w Hawanie. Stany Zjednoczone popierały Batistę ze względu na jego antykomunizm. Amerykańskie firmy mocno inwestowały na Kubie, posiadały około 40% przemysłu cukrowego, 10% kopalń, 80% firm użyteczności publicznej. Batista mordował, więził i prześladował swoich rywali politycznych. Wyprowadzał też środki publiczne na własne konto, podczas rządów wzbogacił się o 40 mln dolarów. Wszystko to sprawiło, że stał się niezwykle niepopularny na Kubie zwłaszcza wśród biednych i w klasie średniej</a:t>
            </a:r>
          </a:p>
        </p:txBody>
      </p:sp>
      <p:pic>
        <p:nvPicPr>
          <p:cNvPr id="40" name="Symbol zastępczy obrazu 39" descr="Obraz zawierający Ludzka twarz, portret, osoba, ubrania&#10;&#10;Opis wygenerowany automatycznie">
            <a:extLst>
              <a:ext uri="{FF2B5EF4-FFF2-40B4-BE49-F238E27FC236}">
                <a16:creationId xmlns:a16="http://schemas.microsoft.com/office/drawing/2014/main" id="{66E97F3D-45A0-66EA-CCFF-AB74DFA8033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26" b="507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36388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ymbol zastępczy obrazu 8" descr="Obraz zawierający na wolnym powietrzu, niebo, chmura, miejsce pochówku&#10;&#10;Opis wygenerowany automatycznie">
            <a:extLst>
              <a:ext uri="{FF2B5EF4-FFF2-40B4-BE49-F238E27FC236}">
                <a16:creationId xmlns:a16="http://schemas.microsoft.com/office/drawing/2014/main" id="{BA0B40C6-161B-A7A7-0E06-231BE84E856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8136" r="28476" b="1"/>
          <a:stretch/>
        </p:blipFill>
        <p:spPr>
          <a:xfrm>
            <a:off x="-1" y="-2"/>
            <a:ext cx="5410198" cy="6858002"/>
          </a:xfrm>
          <a:prstGeom prst="rect">
            <a:avLst/>
          </a:prstGeom>
        </p:spPr>
      </p:pic>
      <p:sp useBgFill="1">
        <p:nvSpPr>
          <p:cNvPr id="38" name="Rectangle 3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ytuł 4">
            <a:extLst>
              <a:ext uri="{FF2B5EF4-FFF2-40B4-BE49-F238E27FC236}">
                <a16:creationId xmlns:a16="http://schemas.microsoft.com/office/drawing/2014/main" id="{858D2E28-345B-910E-936D-D8B44648A02F}"/>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a:t>Kubański nacjonalizm </a:t>
            </a:r>
            <a:br>
              <a:rPr lang="en-US" sz="4000"/>
            </a:br>
            <a:r>
              <a:rPr lang="en-US" sz="4000"/>
              <a:t>Jose Martiego</a:t>
            </a:r>
          </a:p>
        </p:txBody>
      </p:sp>
      <p:sp>
        <p:nvSpPr>
          <p:cNvPr id="7" name="Symbol zastępczy tekstu 6">
            <a:extLst>
              <a:ext uri="{FF2B5EF4-FFF2-40B4-BE49-F238E27FC236}">
                <a16:creationId xmlns:a16="http://schemas.microsoft.com/office/drawing/2014/main" id="{9C04129E-B276-81C0-0395-7F50743559E9}"/>
              </a:ext>
            </a:extLst>
          </p:cNvPr>
          <p:cNvSpPr>
            <a:spLocks noGrp="1"/>
          </p:cNvSpPr>
          <p:nvPr>
            <p:ph type="body" sz="half" idx="2"/>
          </p:nvPr>
        </p:nvSpPr>
        <p:spPr>
          <a:xfrm>
            <a:off x="6115317" y="2743200"/>
            <a:ext cx="5247340" cy="3496878"/>
          </a:xfrm>
        </p:spPr>
        <p:txBody>
          <a:bodyPr vert="horz" lIns="91440" tIns="45720" rIns="91440" bIns="45720" rtlCol="0" anchor="ctr">
            <a:normAutofit/>
          </a:bodyPr>
          <a:lstStyle/>
          <a:p>
            <a:r>
              <a:rPr lang="pl-PL" sz="1400" dirty="0">
                <a:effectLst/>
              </a:rPr>
              <a:t>Jednym z ideowych podwalin rewolucji kubańskiej jest myśl kubańskiego wieszcza narodowego, uczestnika wojny o niepodległość Wyspy - </a:t>
            </a:r>
            <a:r>
              <a:rPr lang="pl-PL" sz="1400" b="1" dirty="0">
                <a:effectLst/>
              </a:rPr>
              <a:t>Jose Martiego</a:t>
            </a:r>
            <a:r>
              <a:rPr lang="pl-PL" sz="1400" dirty="0">
                <a:effectLst/>
              </a:rPr>
              <a:t>.</a:t>
            </a:r>
          </a:p>
          <a:p>
            <a:r>
              <a:rPr lang="pl-PL" sz="1400" dirty="0">
                <a:effectLst/>
              </a:rPr>
              <a:t> Kult tego poety, eseisty i myśliciela politycznego był na Kubie rozpowszechniony na długo przed rewolucją kubańską. W swoich pracach wyrażał on uznanie dla społeczeństwa amerykańskiego, jako zbudowanego przez imigrantów z całego świata. Uważał on, że Stany Zjednoczone zawsze będą dążyć do podporządkowania sobie całego kontynentu amerykańskiego, jego poglądy można nazwać antyamerykańskimi Obserwując politykę USA wobec innych krajów doszedł on do wniosku, że nigdy dobrowolnie nie zgodzą się na pełną polityczną niezależność Kuby Nawet jeśli pomagały Kubańczykom wyzwolić się spod hiszpańskiego panowania, będą ich kraj traktować jak swoją strefę wpływów. Fidel Castro od samego początku działalności, nawet gdy jeszcze nie określał się jako marksista deklarował, że spuścizna ideowa Jose Martiego wywarła kluczowy wpływ na jego poglądy.</a:t>
            </a:r>
          </a:p>
          <a:p>
            <a:pPr indent="-228600">
              <a:buFont typeface="Arial" panose="020B0604020202020204" pitchFamily="34" charset="0"/>
              <a:buChar char="•"/>
            </a:pPr>
            <a:endParaRPr lang="en-US" sz="1400" dirty="0"/>
          </a:p>
        </p:txBody>
      </p:sp>
    </p:spTree>
    <p:extLst>
      <p:ext uri="{BB962C8B-B14F-4D97-AF65-F5344CB8AC3E}">
        <p14:creationId xmlns:p14="http://schemas.microsoft.com/office/powerpoint/2010/main" val="2152675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obrazu 5" descr="Obraz zawierający Ludzka twarz, Ludzka broda, Znaczek pocztowy, człowiek&#10;&#10;Opis wygenerowany automatycznie">
            <a:extLst>
              <a:ext uri="{FF2B5EF4-FFF2-40B4-BE49-F238E27FC236}">
                <a16:creationId xmlns:a16="http://schemas.microsoft.com/office/drawing/2014/main" id="{05B48CD1-4381-892C-86D2-82EA589D029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4481"/>
          <a:stretch/>
        </p:blipFill>
        <p:spPr>
          <a:xfrm>
            <a:off x="1" y="10"/>
            <a:ext cx="9669642" cy="6857990"/>
          </a:xfrm>
          <a:prstGeom prst="rect">
            <a:avLst/>
          </a:prstGeom>
        </p:spPr>
      </p:pic>
      <p:sp>
        <p:nvSpPr>
          <p:cNvPr id="21"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79578C84-38D9-2E44-B685-A8E03DDAC381}"/>
              </a:ext>
            </a:extLst>
          </p:cNvPr>
          <p:cNvSpPr>
            <a:spLocks noGrp="1"/>
          </p:cNvSpPr>
          <p:nvPr>
            <p:ph type="title"/>
          </p:nvPr>
        </p:nvSpPr>
        <p:spPr>
          <a:xfrm>
            <a:off x="7531610" y="365125"/>
            <a:ext cx="4205961" cy="1899912"/>
          </a:xfrm>
        </p:spPr>
        <p:txBody>
          <a:bodyPr vert="horz" lIns="91440" tIns="45720" rIns="91440" bIns="45720" rtlCol="0" anchor="ctr">
            <a:normAutofit/>
          </a:bodyPr>
          <a:lstStyle/>
          <a:p>
            <a:r>
              <a:rPr lang="pl-PL" sz="4000" dirty="0"/>
              <a:t>Marksizm-leninizm</a:t>
            </a:r>
            <a:endParaRPr lang="en-US" sz="4000" dirty="0"/>
          </a:p>
        </p:txBody>
      </p:sp>
      <p:sp>
        <p:nvSpPr>
          <p:cNvPr id="4" name="Symbol zastępczy tekstu 3">
            <a:extLst>
              <a:ext uri="{FF2B5EF4-FFF2-40B4-BE49-F238E27FC236}">
                <a16:creationId xmlns:a16="http://schemas.microsoft.com/office/drawing/2014/main" id="{02C899FE-A754-B7B2-C092-AFC7C5F75511}"/>
              </a:ext>
            </a:extLst>
          </p:cNvPr>
          <p:cNvSpPr>
            <a:spLocks noGrp="1"/>
          </p:cNvSpPr>
          <p:nvPr>
            <p:ph type="body" sz="half" idx="2"/>
          </p:nvPr>
        </p:nvSpPr>
        <p:spPr>
          <a:xfrm>
            <a:off x="7531610" y="2434201"/>
            <a:ext cx="3822189" cy="3742762"/>
          </a:xfrm>
        </p:spPr>
        <p:txBody>
          <a:bodyPr vert="horz" lIns="91440" tIns="45720" rIns="91440" bIns="45720" rtlCol="0">
            <a:normAutofit fontScale="77500" lnSpcReduction="20000"/>
          </a:bodyPr>
          <a:lstStyle/>
          <a:p>
            <a:r>
              <a:rPr lang="pl-PL" sz="1800" dirty="0">
                <a:effectLst/>
                <a:latin typeface="Calibri" panose="020F0502020204030204" pitchFamily="34" charset="0"/>
                <a:ea typeface="Calibri" panose="020F0502020204030204" pitchFamily="34" charset="0"/>
                <a:cs typeface="Times New Roman" panose="02020603050405020304" pitchFamily="18" charset="0"/>
              </a:rPr>
              <a:t>Drugim elementem składowym ideologii rewolucji kubańskiej był marksizm-leninizm. Początkowo sam Fidel Castro był wobec tej filozofii zdystansowany, a przynajmniej za takiego powszechnie uchodził. Dopiero pod wpływem m.in. starszego brata, Raula oraz Ernesto „Che” Guevary z czasem doszedł do wniosku, że na Kubie należy wprowadzić rządy klasy robotniczej zarządzającej środkami produkcji za pośrednictwem partii komunistycznej. Kontrolowała ona środki produkcji odebrane klasom dotychczas posiadającym, sprzymierzonym z poprzednią głową państwa, popieranym przez Stany Zjednoczone Fulgencio Batistą. To za ich namową swoją wrogość wobec USA ugruntował w sprzeciwie wobec kapitalizmu widząc w nim narzędzie wrogiego mocarstwa, znacjonalizował przemysł, wywłaszczył amerykańskie firmy i przeprowadził reformę rolną oraz wiele innych zmian społeczno-ekonomicznych w duchu marksizmu -leninizmu. Postanowił więc, wobec braku alternatywy, zbliżyć się politycznie do ZSRR. </a:t>
            </a:r>
            <a:endParaRPr lang="en-US" sz="2000" dirty="0"/>
          </a:p>
        </p:txBody>
      </p:sp>
    </p:spTree>
    <p:extLst>
      <p:ext uri="{BB962C8B-B14F-4D97-AF65-F5344CB8AC3E}">
        <p14:creationId xmlns:p14="http://schemas.microsoft.com/office/powerpoint/2010/main" val="101213009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2565</TotalTime>
  <Words>3240</Words>
  <Application>Microsoft Office PowerPoint</Application>
  <PresentationFormat>Panoramiczny</PresentationFormat>
  <Paragraphs>69</Paragraphs>
  <Slides>27</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27</vt:i4>
      </vt:variant>
    </vt:vector>
  </HeadingPairs>
  <TitlesOfParts>
    <vt:vector size="33" baseType="lpstr">
      <vt:lpstr>Aptos Black</vt:lpstr>
      <vt:lpstr>Arial</vt:lpstr>
      <vt:lpstr>Calibri</vt:lpstr>
      <vt:lpstr>Calibri Light</vt:lpstr>
      <vt:lpstr>Times New Roman</vt:lpstr>
      <vt:lpstr>Motyw pakietu Office</vt:lpstr>
      <vt:lpstr>Fidel Castro  i Jego epoka w polskiej prasie</vt:lpstr>
      <vt:lpstr>Kuba to kraj wzbudzający emocje i oddziałujący na wyobraźnię ludzką. Tak odległy, a jednak kiedyś będący partnerem gospodarczym i politycznym Polski. W latach 1959-1989 obydwa kraje łączyła wspólnota doświadczeń ustrojowych, gdyż funkcjonowały one w tym samym systemie dwubiegunowym, a za swojego głównego sojusznika miały Związek Socjalistycznych Republik Radzieckich. Były z nim sprzymierzone przeciwko Stanom Zjednoczonym Ameryki i ich sojusznikom, choć z różnych powodów.</vt:lpstr>
      <vt:lpstr>Rola mediów</vt:lpstr>
      <vt:lpstr>Prezentacja programu PowerPoint</vt:lpstr>
      <vt:lpstr>Z kolei w prasie Rzeczypospolitej Polskiej  Kuba została przedstawiona jako kraj egzotyczny nie tylko z geograficznego, ale przede wszystkim z ideologicznego punktu widzenia. Państwo, które wybrało inną drogę niż Europa Środkowa i Wschodnia, było postrzegane jako miejsce osobliwe, w którym czas się zatrzymał i w którym nadal idee Karola Marksa, Fryderyka Engelsa i Włodzimierza Iljicza Lenina były żywe. </vt:lpstr>
      <vt:lpstr>Prezentacja programu PowerPoint</vt:lpstr>
      <vt:lpstr>Przyczyny wybuchu rewolucji kubańskiej</vt:lpstr>
      <vt:lpstr>Kubański nacjonalizm  Jose Martiego</vt:lpstr>
      <vt:lpstr>Marksizm-leninizm</vt:lpstr>
      <vt:lpstr>Guevaryzm</vt:lpstr>
      <vt:lpstr>Prasa PRL  „Polityka”</vt:lpstr>
      <vt:lpstr>„Sprawy Międzynarodowe”</vt:lpstr>
      <vt:lpstr>„Perspektywy”</vt:lpstr>
      <vt:lpstr>„Forum”</vt:lpstr>
      <vt:lpstr>Prasa katolicka w PRL  „Tygodnik Powszechny”</vt:lpstr>
      <vt:lpstr>Miesięcznik  „Znak”</vt:lpstr>
      <vt:lpstr>„Niedziela”</vt:lpstr>
      <vt:lpstr>Obraz Kuby i jej rewolucji  w prasie III RP  „Polityka”</vt:lpstr>
      <vt:lpstr>„Wprost”</vt:lpstr>
      <vt:lpstr>„Przegląd” i „Przegląd Tygodniowy”</vt:lpstr>
      <vt:lpstr>„Gazeta Wyborcza”</vt:lpstr>
      <vt:lpstr>Podsumowanie</vt:lpstr>
      <vt:lpstr>ANEKSY</vt:lpstr>
      <vt:lpstr>Prezentacja programu PowerPoint</vt:lpstr>
      <vt:lpstr>Plan wizyty Fidela Castro w Polsce</vt:lpstr>
      <vt:lpstr>Plan wizyty Fidela Castro w Polsce</vt:lpstr>
      <vt:lpstr>Dziękuję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Fidel Castro  i Jego epoka w polskiej prasie</dc:title>
  <dc:creator>Krzysztof Całus</dc:creator>
  <cp:lastModifiedBy>Krzysztof Całus</cp:lastModifiedBy>
  <cp:revision>10</cp:revision>
  <dcterms:created xsi:type="dcterms:W3CDTF">2023-12-03T17:20:07Z</dcterms:created>
  <dcterms:modified xsi:type="dcterms:W3CDTF">2023-12-14T20:34:16Z</dcterms:modified>
</cp:coreProperties>
</file>